
<file path=[Content_Types].xml><?xml version="1.0" encoding="utf-8"?>
<Types xmlns="http://schemas.openxmlformats.org/package/2006/content-types">
  <Default Extension="png" ContentType="image/png"/>
  <Default Extension="bin" ContentType="application/vnd.ms-office.activeX"/>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ctiveX/activeX1.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5" r:id="rId4"/>
    <p:sldId id="257" r:id="rId5"/>
    <p:sldId id="258" r:id="rId6"/>
    <p:sldId id="259" r:id="rId7"/>
    <p:sldId id="262" r:id="rId8"/>
    <p:sldId id="261" r:id="rId9"/>
    <p:sldId id="282" r:id="rId10"/>
    <p:sldId id="266" r:id="rId11"/>
    <p:sldId id="283" r:id="rId12"/>
    <p:sldId id="284" r:id="rId13"/>
    <p:sldId id="285" r:id="rId14"/>
    <p:sldId id="286" r:id="rId15"/>
    <p:sldId id="287" r:id="rId16"/>
    <p:sldId id="290" r:id="rId17"/>
    <p:sldId id="288" r:id="rId18"/>
    <p:sldId id="289" r:id="rId19"/>
    <p:sldId id="263"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CE02D2-6161-468E-A004-731594337493}">
          <p14:sldIdLst>
            <p14:sldId id="256"/>
            <p14:sldId id="260"/>
            <p14:sldId id="265"/>
            <p14:sldId id="257"/>
            <p14:sldId id="258"/>
            <p14:sldId id="259"/>
            <p14:sldId id="262"/>
            <p14:sldId id="261"/>
            <p14:sldId id="282"/>
            <p14:sldId id="266"/>
            <p14:sldId id="283"/>
            <p14:sldId id="284"/>
            <p14:sldId id="285"/>
            <p14:sldId id="286"/>
            <p14:sldId id="287"/>
            <p14:sldId id="290"/>
            <p14:sldId id="288"/>
            <p14:sldId id="289"/>
            <p14:sldId id="263"/>
            <p14:sldId id="267"/>
            <p14:sldId id="268"/>
            <p14:sldId id="269"/>
            <p14:sldId id="270"/>
            <p14:sldId id="271"/>
            <p14:sldId id="272"/>
            <p14:sldId id="273"/>
            <p14:sldId id="274"/>
            <p14:sldId id="275"/>
            <p14:sldId id="276"/>
            <p14:sldId id="277"/>
            <p14:sldId id="278"/>
            <p14:sldId id="279"/>
            <p14:sldId id="280"/>
            <p14:sldId id="281"/>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4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0" autoAdjust="0"/>
    <p:restoredTop sz="94660"/>
  </p:normalViewPr>
  <p:slideViewPr>
    <p:cSldViewPr snapToGrid="0">
      <p:cViewPr varScale="1">
        <p:scale>
          <a:sx n="115" d="100"/>
          <a:sy n="115" d="100"/>
        </p:scale>
        <p:origin x="46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978C9E23-D4B0-11CE-BF2D-00AA003F40D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606152-1D17-4E31-91CA-C864BD615C8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1114261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06152-1D17-4E31-91CA-C864BD615C8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2759309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06152-1D17-4E31-91CA-C864BD615C8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217767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06152-1D17-4E31-91CA-C864BD615C8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3626359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B606152-1D17-4E31-91CA-C864BD615C8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2634081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606152-1D17-4E31-91CA-C864BD615C8E}"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2503476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606152-1D17-4E31-91CA-C864BD615C8E}" type="datetimeFigureOut">
              <a:rPr lang="en-US" smtClean="0"/>
              <a:t>7/10/2021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3941767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606152-1D17-4E31-91CA-C864BD615C8E}" type="datetimeFigureOut">
              <a:rPr lang="en-US" smtClean="0"/>
              <a:t>7/10/2021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3393899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06152-1D17-4E31-91CA-C864BD615C8E}" type="datetimeFigureOut">
              <a:rPr lang="en-US" smtClean="0"/>
              <a:t>7/10/2021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1452093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B606152-1D17-4E31-91CA-C864BD615C8E}"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3031181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B606152-1D17-4E31-91CA-C864BD615C8E}"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C3CD4F-3D2C-46D5-B9C2-2A4659701BAC}" type="slidenum">
              <a:rPr lang="en-US" smtClean="0"/>
              <a:t>‹#›</a:t>
            </a:fld>
            <a:endParaRPr lang="en-US"/>
          </a:p>
        </p:txBody>
      </p:sp>
    </p:spTree>
    <p:extLst>
      <p:ext uri="{BB962C8B-B14F-4D97-AF65-F5344CB8AC3E}">
        <p14:creationId xmlns:p14="http://schemas.microsoft.com/office/powerpoint/2010/main" val="297546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06152-1D17-4E31-91CA-C864BD615C8E}" type="datetimeFigureOut">
              <a:rPr lang="en-US" smtClean="0"/>
              <a:t>7/10/2021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3CD4F-3D2C-46D5-B9C2-2A4659701BAC}" type="slidenum">
              <a:rPr lang="en-US" smtClean="0"/>
              <a:t>‹#›</a:t>
            </a:fld>
            <a:endParaRPr lang="en-US"/>
          </a:p>
        </p:txBody>
      </p:sp>
    </p:spTree>
    <p:extLst>
      <p:ext uri="{BB962C8B-B14F-4D97-AF65-F5344CB8AC3E}">
        <p14:creationId xmlns:p14="http://schemas.microsoft.com/office/powerpoint/2010/main" val="2295504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 Target="slide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 Target="slide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 Target="slide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 Target="slide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 Target="slide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 Target="slide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 Target="slide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slide" Target="slide2.xml"/><Relationship Id="rId12"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slide" Target="slide3.xml"/><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slide" Target="slide2.xml"/><Relationship Id="rId12" Type="http://schemas.openxmlformats.org/officeDocument/2006/relationships/slide" Target="slide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4.png"/><Relationship Id="rId15" Type="http://schemas.openxmlformats.org/officeDocument/2006/relationships/image" Target="../media/image15.png"/><Relationship Id="rId10" Type="http://schemas.openxmlformats.org/officeDocument/2006/relationships/slide" Target="slide4.xml"/><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25.wmf"/><Relationship Id="rId2" Type="http://schemas.microsoft.com/office/2007/relationships/media" Target="../media/media3.mp4"/><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control" Target="../activeX/activeX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slide" Target="slide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 Target="slide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slide" Target="slide4.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9.png"/><Relationship Id="rId5" Type="http://schemas.openxmlformats.org/officeDocument/2006/relationships/slide" Target="slide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7.png"/><Relationship Id="rId5" Type="http://schemas.openxmlformats.org/officeDocument/2006/relationships/slide" Target="slide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slide" Target="slide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 Target="slide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slide" Target="slide3.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7.png"/><Relationship Id="rId5" Type="http://schemas.openxmlformats.org/officeDocument/2006/relationships/slide" Target="slide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slide" Target="slide5.xml"/><Relationship Id="rId5" Type="http://schemas.openxmlformats.org/officeDocument/2006/relationships/image" Target="../media/image16.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 </a:t>
            </a:r>
            <a:endParaRPr lang="en-US" dirty="0"/>
          </a:p>
        </p:txBody>
      </p:sp>
      <p:sp>
        <p:nvSpPr>
          <p:cNvPr id="3" name="Subtitle 2"/>
          <p:cNvSpPr>
            <a:spLocks noGrp="1"/>
          </p:cNvSpPr>
          <p:nvPr>
            <p:ph type="subTitle" idx="1"/>
          </p:nvPr>
        </p:nvSpPr>
        <p:spPr/>
        <p:txBody>
          <a:bodyPr/>
          <a:lstStyle/>
          <a:p>
            <a:endParaRPr lang="en-US"/>
          </a:p>
        </p:txBody>
      </p:sp>
      <p:pic>
        <p:nvPicPr>
          <p:cNvPr id="4" name="U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5" name="Picture 4">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7393" y="3010217"/>
            <a:ext cx="3677211" cy="837566"/>
          </a:xfrm>
          <a:prstGeom prst="rect">
            <a:avLst/>
          </a:prstGeom>
        </p:spPr>
      </p:pic>
      <p:sp>
        <p:nvSpPr>
          <p:cNvPr id="6" name="Rectangle 5"/>
          <p:cNvSpPr/>
          <p:nvPr/>
        </p:nvSpPr>
        <p:spPr>
          <a:xfrm>
            <a:off x="5961988" y="2022207"/>
            <a:ext cx="268022" cy="646331"/>
          </a:xfrm>
          <a:prstGeom prst="rect">
            <a:avLst/>
          </a:prstGeom>
        </p:spPr>
        <p:txBody>
          <a:bodyPr wrap="none">
            <a:spAutoFit/>
          </a:bodyPr>
          <a:lstStyle/>
          <a:p>
            <a:pPr algn="ctr"/>
            <a:r>
              <a:rPr lang="en-US" sz="3600" dirty="0" smtClean="0">
                <a:solidFill>
                  <a:srgbClr val="FF4252"/>
                </a:solidFill>
                <a:latin typeface="Uni Sans Heavy CAPS" panose="00000500000000000000" pitchFamily="50" charset="0"/>
              </a:rPr>
              <a:t> </a:t>
            </a:r>
            <a:r>
              <a:rPr lang="id-ID" sz="3600" dirty="0" smtClean="0">
                <a:solidFill>
                  <a:srgbClr val="FF4252"/>
                </a:solidFill>
                <a:latin typeface="Uni Sans Heavy CAPS" panose="00000500000000000000" pitchFamily="50" charset="0"/>
              </a:rPr>
              <a:t>	</a:t>
            </a:r>
            <a:endParaRPr lang="en-US" sz="3600" dirty="0">
              <a:solidFill>
                <a:srgbClr val="FF4252"/>
              </a:solidFill>
              <a:latin typeface="Uni Sans Heavy CAPS" panose="00000500000000000000" pitchFamily="50" charset="0"/>
            </a:endParaRPr>
          </a:p>
        </p:txBody>
      </p:sp>
    </p:spTree>
    <p:extLst>
      <p:ext uri="{BB962C8B-B14F-4D97-AF65-F5344CB8AC3E}">
        <p14:creationId xmlns:p14="http://schemas.microsoft.com/office/powerpoint/2010/main" val="825307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7"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
        <p:nvSpPr>
          <p:cNvPr id="11" name="Rectangle 10"/>
          <p:cNvSpPr/>
          <p:nvPr/>
        </p:nvSpPr>
        <p:spPr>
          <a:xfrm>
            <a:off x="4003659" y="1371600"/>
            <a:ext cx="7699849" cy="646331"/>
          </a:xfrm>
          <a:prstGeom prst="rect">
            <a:avLst/>
          </a:prstGeom>
        </p:spPr>
        <p:txBody>
          <a:bodyPr wrap="square">
            <a:spAutoFit/>
          </a:bodyPr>
          <a:lstStyle/>
          <a:p>
            <a:pPr algn="ctr"/>
            <a:r>
              <a:rPr lang="id-ID" sz="3600" dirty="0" smtClean="0">
                <a:solidFill>
                  <a:schemeClr val="bg1"/>
                </a:solidFill>
                <a:latin typeface="Helvetica Rounded" pitchFamily="50" charset="0"/>
              </a:rPr>
              <a:t>Peristiwa di Rengasdengklok</a:t>
            </a:r>
            <a:endParaRPr lang="en-US" sz="3600" dirty="0">
              <a:solidFill>
                <a:schemeClr val="bg1"/>
              </a:solidFill>
              <a:latin typeface="Helvetica Rounded" pitchFamily="50" charset="0"/>
            </a:endParaRPr>
          </a:p>
        </p:txBody>
      </p:sp>
      <p:sp>
        <p:nvSpPr>
          <p:cNvPr id="12" name="Rectangle 11"/>
          <p:cNvSpPr/>
          <p:nvPr/>
        </p:nvSpPr>
        <p:spPr>
          <a:xfrm>
            <a:off x="4022841" y="2217896"/>
            <a:ext cx="7680667" cy="3785652"/>
          </a:xfrm>
          <a:prstGeom prst="rect">
            <a:avLst/>
          </a:prstGeom>
        </p:spPr>
        <p:txBody>
          <a:bodyPr wrap="square">
            <a:spAutoFit/>
          </a:bodyPr>
          <a:lstStyle/>
          <a:p>
            <a:pPr algn="just"/>
            <a:r>
              <a:rPr lang="id-ID" sz="2000" dirty="0">
                <a:solidFill>
                  <a:schemeClr val="bg1">
                    <a:lumMod val="95000"/>
                  </a:schemeClr>
                </a:solidFill>
              </a:rPr>
              <a:t>Pada 15 Agustus 1945 pukul 22.00 WIB utusan pemuda Wikana dan Darwis menghadap Soekarno-Hatta. Mereka kembali meminta tokoh dari golongan tua tersebut untuk segera memproklamasikan kemerdekaan Indonesia esok harinya, yaitu 16 Agustus 1945. Namun, mereka gagal meyakinkan Soekarno dan Hatta</a:t>
            </a:r>
            <a:r>
              <a:rPr lang="id-ID" sz="2000" dirty="0" smtClean="0">
                <a:solidFill>
                  <a:schemeClr val="bg1">
                    <a:lumMod val="95000"/>
                  </a:schemeClr>
                </a:solidFill>
              </a:rPr>
              <a:t>.</a:t>
            </a:r>
            <a:endParaRPr lang="en-US" sz="2000" dirty="0" smtClean="0">
              <a:solidFill>
                <a:schemeClr val="bg1">
                  <a:lumMod val="95000"/>
                </a:schemeClr>
              </a:solidFill>
            </a:endParaRPr>
          </a:p>
          <a:p>
            <a:pPr algn="just"/>
            <a:endParaRPr lang="en-US" sz="2000" dirty="0">
              <a:solidFill>
                <a:schemeClr val="bg1">
                  <a:lumMod val="95000"/>
                </a:schemeClr>
              </a:solidFill>
            </a:endParaRPr>
          </a:p>
          <a:p>
            <a:pPr algn="just"/>
            <a:r>
              <a:rPr lang="id-ID" sz="2000" dirty="0">
                <a:solidFill>
                  <a:schemeClr val="bg1">
                    <a:lumMod val="95000"/>
                  </a:schemeClr>
                </a:solidFill>
              </a:rPr>
              <a:t>Golongan muda kemudian mengadakan rapat kembali di Jalan Cikini 71. Rapat yang diadakan sekitar pukul 24.00 WIB tersebut menghasilkan keputusan golongan muda akan membawa Ir. Soekarno dan Drs. Moh. Hatta ke Rengasdengklok dengan tujuan agar kedua tokoh tersebut segera memproklamasikan kemerdekaan Indonesia tanpa pengaruh dari Jepang.</a:t>
            </a:r>
          </a:p>
        </p:txBody>
      </p:sp>
    </p:spTree>
    <p:extLst>
      <p:ext uri="{BB962C8B-B14F-4D97-AF65-F5344CB8AC3E}">
        <p14:creationId xmlns:p14="http://schemas.microsoft.com/office/powerpoint/2010/main" val="299526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7"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
        <p:nvSpPr>
          <p:cNvPr id="11" name="Rectangle 10"/>
          <p:cNvSpPr/>
          <p:nvPr/>
        </p:nvSpPr>
        <p:spPr>
          <a:xfrm>
            <a:off x="4003659" y="1371600"/>
            <a:ext cx="7699849" cy="646331"/>
          </a:xfrm>
          <a:prstGeom prst="rect">
            <a:avLst/>
          </a:prstGeom>
        </p:spPr>
        <p:txBody>
          <a:bodyPr wrap="square">
            <a:spAutoFit/>
          </a:bodyPr>
          <a:lstStyle/>
          <a:p>
            <a:pPr algn="ctr"/>
            <a:r>
              <a:rPr lang="id-ID" sz="3600" dirty="0" smtClean="0">
                <a:solidFill>
                  <a:schemeClr val="bg1"/>
                </a:solidFill>
                <a:latin typeface="Helvetica Rounded" pitchFamily="50" charset="0"/>
              </a:rPr>
              <a:t>Peristiwa di Rengasdengklok</a:t>
            </a:r>
            <a:endParaRPr lang="en-US" sz="3600" dirty="0">
              <a:solidFill>
                <a:schemeClr val="bg1"/>
              </a:solidFill>
              <a:latin typeface="Helvetica Rounded" pitchFamily="50" charset="0"/>
            </a:endParaRPr>
          </a:p>
        </p:txBody>
      </p:sp>
      <p:sp>
        <p:nvSpPr>
          <p:cNvPr id="12" name="Rectangle 11"/>
          <p:cNvSpPr/>
          <p:nvPr/>
        </p:nvSpPr>
        <p:spPr>
          <a:xfrm>
            <a:off x="4022841" y="2217896"/>
            <a:ext cx="7680667" cy="1015663"/>
          </a:xfrm>
          <a:prstGeom prst="rect">
            <a:avLst/>
          </a:prstGeom>
        </p:spPr>
        <p:txBody>
          <a:bodyPr wrap="square">
            <a:spAutoFit/>
          </a:bodyPr>
          <a:lstStyle/>
          <a:p>
            <a:pPr algn="just"/>
            <a:r>
              <a:rPr lang="id-ID" sz="2000" dirty="0">
                <a:solidFill>
                  <a:schemeClr val="bg1">
                    <a:lumMod val="95000"/>
                  </a:schemeClr>
                </a:solidFill>
              </a:rPr>
              <a:t>Pada pukul 04.00 dini hari (16 Agustus 1945), kelompok pemuda seperti Soekarni, Chaerul Saleh, Yusuf Kunto dan Singgih membawa Ir. Soekarno dan Drs. Moh. Hatta ke Rengasdengklok, Karawang. </a:t>
            </a:r>
          </a:p>
        </p:txBody>
      </p:sp>
    </p:spTree>
    <p:extLst>
      <p:ext uri="{BB962C8B-B14F-4D97-AF65-F5344CB8AC3E}">
        <p14:creationId xmlns:p14="http://schemas.microsoft.com/office/powerpoint/2010/main" val="271340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childTnLst>
        </p:cTn>
      </p:par>
    </p:tnLst>
    <p:bldLst>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7"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
        <p:nvSpPr>
          <p:cNvPr id="11" name="Rectangle 10"/>
          <p:cNvSpPr/>
          <p:nvPr/>
        </p:nvSpPr>
        <p:spPr>
          <a:xfrm>
            <a:off x="4003659" y="1371600"/>
            <a:ext cx="7699849" cy="646331"/>
          </a:xfrm>
          <a:prstGeom prst="rect">
            <a:avLst/>
          </a:prstGeom>
        </p:spPr>
        <p:txBody>
          <a:bodyPr wrap="square">
            <a:spAutoFit/>
          </a:bodyPr>
          <a:lstStyle/>
          <a:p>
            <a:pPr algn="ctr"/>
            <a:r>
              <a:rPr lang="id-ID" sz="3600" dirty="0" smtClean="0">
                <a:solidFill>
                  <a:schemeClr val="bg1"/>
                </a:solidFill>
                <a:latin typeface="Helvetica Rounded" pitchFamily="50" charset="0"/>
              </a:rPr>
              <a:t>Peristiwa di Rengasdengklok</a:t>
            </a:r>
            <a:endParaRPr lang="en-US" sz="3600" dirty="0">
              <a:solidFill>
                <a:schemeClr val="bg1"/>
              </a:solidFill>
              <a:latin typeface="Helvetica Rounded" pitchFamily="50" charset="0"/>
            </a:endParaRPr>
          </a:p>
        </p:txBody>
      </p:sp>
      <p:sp>
        <p:nvSpPr>
          <p:cNvPr id="12" name="Rectangle 11"/>
          <p:cNvSpPr/>
          <p:nvPr/>
        </p:nvSpPr>
        <p:spPr>
          <a:xfrm>
            <a:off x="4022841" y="2217896"/>
            <a:ext cx="7680667" cy="1938992"/>
          </a:xfrm>
          <a:prstGeom prst="rect">
            <a:avLst/>
          </a:prstGeom>
        </p:spPr>
        <p:txBody>
          <a:bodyPr wrap="square">
            <a:spAutoFit/>
          </a:bodyPr>
          <a:lstStyle/>
          <a:p>
            <a:pPr algn="just"/>
            <a:r>
              <a:rPr lang="id-ID" sz="2000" dirty="0">
                <a:solidFill>
                  <a:schemeClr val="bg1">
                    <a:lumMod val="95000"/>
                  </a:schemeClr>
                </a:solidFill>
              </a:rPr>
              <a:t>Pukul 16.00 WIB, Ahmad Subardjo diantar oleh Yusuf Kunto pergi ke Rengasdengklok. Ahmad Subardjo memberi jaminan kepada para pemuda bahwa Proklamasi akan dilaksanakan pada 17 Agustus 1945 di Jakarta selambat-lambatnya pukul 12.00 WIB. Kemudian, rombongan pun kembali ke Jakarta sekitar pukul 21.00 WIB dengan menggunakan tiga buah mobil.</a:t>
            </a:r>
          </a:p>
        </p:txBody>
      </p:sp>
    </p:spTree>
    <p:extLst>
      <p:ext uri="{BB962C8B-B14F-4D97-AF65-F5344CB8AC3E}">
        <p14:creationId xmlns:p14="http://schemas.microsoft.com/office/powerpoint/2010/main" val="200355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7"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
        <p:nvSpPr>
          <p:cNvPr id="11" name="Rectangle 10"/>
          <p:cNvSpPr/>
          <p:nvPr/>
        </p:nvSpPr>
        <p:spPr>
          <a:xfrm>
            <a:off x="4003659" y="1371600"/>
            <a:ext cx="7699849" cy="646331"/>
          </a:xfrm>
          <a:prstGeom prst="rect">
            <a:avLst/>
          </a:prstGeom>
        </p:spPr>
        <p:txBody>
          <a:bodyPr wrap="square">
            <a:spAutoFit/>
          </a:bodyPr>
          <a:lstStyle/>
          <a:p>
            <a:pPr algn="ctr"/>
            <a:r>
              <a:rPr lang="en-US" sz="3600" dirty="0" err="1" smtClean="0">
                <a:solidFill>
                  <a:schemeClr val="bg1"/>
                </a:solidFill>
                <a:latin typeface="Helvetica Rounded" pitchFamily="50" charset="0"/>
              </a:rPr>
              <a:t>Detik</a:t>
            </a:r>
            <a:r>
              <a:rPr lang="en-US" sz="3600" dirty="0" smtClean="0">
                <a:solidFill>
                  <a:schemeClr val="bg1"/>
                </a:solidFill>
                <a:latin typeface="Helvetica Rounded" pitchFamily="50" charset="0"/>
              </a:rPr>
              <a:t> </a:t>
            </a:r>
            <a:r>
              <a:rPr lang="en-US" sz="3600" dirty="0" err="1" smtClean="0">
                <a:solidFill>
                  <a:schemeClr val="bg1"/>
                </a:solidFill>
                <a:latin typeface="Helvetica Rounded" pitchFamily="50" charset="0"/>
              </a:rPr>
              <a:t>Detik</a:t>
            </a:r>
            <a:r>
              <a:rPr lang="en-US" sz="3600" dirty="0" smtClean="0">
                <a:solidFill>
                  <a:schemeClr val="bg1"/>
                </a:solidFill>
                <a:latin typeface="Helvetica Rounded" pitchFamily="50" charset="0"/>
              </a:rPr>
              <a:t> </a:t>
            </a:r>
            <a:r>
              <a:rPr lang="en-US" sz="3600" dirty="0" err="1" smtClean="0">
                <a:solidFill>
                  <a:schemeClr val="bg1"/>
                </a:solidFill>
                <a:latin typeface="Helvetica Rounded" pitchFamily="50" charset="0"/>
              </a:rPr>
              <a:t>Proklamasi</a:t>
            </a:r>
            <a:endParaRPr lang="en-US" sz="3600" dirty="0">
              <a:solidFill>
                <a:schemeClr val="bg1"/>
              </a:solidFill>
              <a:latin typeface="Helvetica Rounded" pitchFamily="50" charset="0"/>
            </a:endParaRPr>
          </a:p>
        </p:txBody>
      </p:sp>
      <p:sp>
        <p:nvSpPr>
          <p:cNvPr id="12" name="Rectangle 11"/>
          <p:cNvSpPr/>
          <p:nvPr/>
        </p:nvSpPr>
        <p:spPr>
          <a:xfrm>
            <a:off x="4022841" y="2217896"/>
            <a:ext cx="7680667" cy="2246769"/>
          </a:xfrm>
          <a:prstGeom prst="rect">
            <a:avLst/>
          </a:prstGeom>
        </p:spPr>
        <p:txBody>
          <a:bodyPr wrap="square">
            <a:spAutoFit/>
          </a:bodyPr>
          <a:lstStyle/>
          <a:p>
            <a:pPr algn="just"/>
            <a:r>
              <a:rPr lang="id-ID" sz="2000" dirty="0">
                <a:solidFill>
                  <a:schemeClr val="bg1"/>
                </a:solidFill>
              </a:rPr>
              <a:t>Ir. Soekarno, Moh. Hatta, dan Ahmad Subarjo</a:t>
            </a:r>
            <a:r>
              <a:rPr lang="en-US" sz="2000" dirty="0">
                <a:solidFill>
                  <a:schemeClr val="bg1"/>
                </a:solidFill>
              </a:rPr>
              <a:t>, </a:t>
            </a:r>
            <a:r>
              <a:rPr lang="id-ID" sz="2000" dirty="0">
                <a:solidFill>
                  <a:schemeClr val="bg1"/>
                </a:solidFill>
              </a:rPr>
              <a:t>Sukarni, Sayuti melik, dan B.M. Diah</a:t>
            </a:r>
            <a:r>
              <a:rPr lang="en-US" sz="2000" dirty="0">
                <a:solidFill>
                  <a:schemeClr val="bg1"/>
                </a:solidFill>
              </a:rPr>
              <a:t> </a:t>
            </a:r>
            <a:r>
              <a:rPr lang="id-ID" sz="2000" dirty="0">
                <a:solidFill>
                  <a:schemeClr val="bg1"/>
                </a:solidFill>
              </a:rPr>
              <a:t>masuk ke sebuah ruangan. Proklamasi dirumuskan sampai dini hari. Konsep proklamasi ditulis Soekarno, kemudian dibahas bersama. Setelah sepakat, naskah proklamasi kemerdekaan indonesia pada tanggal 17 Agustus 1945 pukul 10.00 WIB. Tempat pelaksanaan proklamasi disepakati di rumah Bung Karno, Jalan Pegangsaan Timur No. 56, Jakarta</a:t>
            </a:r>
            <a:endParaRPr lang="id-ID" sz="2000" dirty="0">
              <a:solidFill>
                <a:schemeClr val="bg1"/>
              </a:solidFill>
            </a:endParaRPr>
          </a:p>
        </p:txBody>
      </p:sp>
    </p:spTree>
    <p:extLst>
      <p:ext uri="{BB962C8B-B14F-4D97-AF65-F5344CB8AC3E}">
        <p14:creationId xmlns:p14="http://schemas.microsoft.com/office/powerpoint/2010/main" val="95833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7"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
        <p:nvSpPr>
          <p:cNvPr id="11" name="Rectangle 10"/>
          <p:cNvSpPr/>
          <p:nvPr/>
        </p:nvSpPr>
        <p:spPr>
          <a:xfrm>
            <a:off x="4003659" y="1371600"/>
            <a:ext cx="7699849" cy="646331"/>
          </a:xfrm>
          <a:prstGeom prst="rect">
            <a:avLst/>
          </a:prstGeom>
        </p:spPr>
        <p:txBody>
          <a:bodyPr wrap="square">
            <a:spAutoFit/>
          </a:bodyPr>
          <a:lstStyle/>
          <a:p>
            <a:pPr algn="ctr"/>
            <a:r>
              <a:rPr lang="en-US" sz="3600" dirty="0" err="1" smtClean="0">
                <a:solidFill>
                  <a:schemeClr val="bg1"/>
                </a:solidFill>
                <a:latin typeface="Helvetica Rounded" pitchFamily="50" charset="0"/>
              </a:rPr>
              <a:t>Detik</a:t>
            </a:r>
            <a:r>
              <a:rPr lang="en-US" sz="3600" dirty="0" smtClean="0">
                <a:solidFill>
                  <a:schemeClr val="bg1"/>
                </a:solidFill>
                <a:latin typeface="Helvetica Rounded" pitchFamily="50" charset="0"/>
              </a:rPr>
              <a:t> </a:t>
            </a:r>
            <a:r>
              <a:rPr lang="en-US" sz="3600" dirty="0" err="1" smtClean="0">
                <a:solidFill>
                  <a:schemeClr val="bg1"/>
                </a:solidFill>
                <a:latin typeface="Helvetica Rounded" pitchFamily="50" charset="0"/>
              </a:rPr>
              <a:t>Detik</a:t>
            </a:r>
            <a:r>
              <a:rPr lang="en-US" sz="3600" dirty="0" smtClean="0">
                <a:solidFill>
                  <a:schemeClr val="bg1"/>
                </a:solidFill>
                <a:latin typeface="Helvetica Rounded" pitchFamily="50" charset="0"/>
              </a:rPr>
              <a:t> </a:t>
            </a:r>
            <a:r>
              <a:rPr lang="en-US" sz="3600" dirty="0" err="1" smtClean="0">
                <a:solidFill>
                  <a:schemeClr val="bg1"/>
                </a:solidFill>
                <a:latin typeface="Helvetica Rounded" pitchFamily="50" charset="0"/>
              </a:rPr>
              <a:t>Proklamasi</a:t>
            </a:r>
            <a:endParaRPr lang="en-US" sz="3600" dirty="0">
              <a:solidFill>
                <a:schemeClr val="bg1"/>
              </a:solidFill>
              <a:latin typeface="Helvetica Rounded" pitchFamily="50" charset="0"/>
            </a:endParaRPr>
          </a:p>
        </p:txBody>
      </p:sp>
      <p:sp>
        <p:nvSpPr>
          <p:cNvPr id="12" name="Rectangle 11"/>
          <p:cNvSpPr/>
          <p:nvPr/>
        </p:nvSpPr>
        <p:spPr>
          <a:xfrm>
            <a:off x="4022841" y="2217896"/>
            <a:ext cx="7680667" cy="1323439"/>
          </a:xfrm>
          <a:prstGeom prst="rect">
            <a:avLst/>
          </a:prstGeom>
        </p:spPr>
        <p:txBody>
          <a:bodyPr wrap="square">
            <a:spAutoFit/>
          </a:bodyPr>
          <a:lstStyle/>
          <a:p>
            <a:pPr algn="just"/>
            <a:r>
              <a:rPr lang="id-ID" sz="2000" dirty="0">
                <a:solidFill>
                  <a:schemeClr val="bg1"/>
                </a:solidFill>
              </a:rPr>
              <a:t>Pada tanggal 17 Agustus 1945 pagi banyak orang berkumpul di kediaman Soekarno. Mereka adalah rakyat dan para pemuda. Sekitar pukul 10.00, Ir. Soekarno didampingi Drs. Mohammad Hatta memproklamasikan kemerdekaan Indonesia.</a:t>
            </a:r>
            <a:endParaRPr lang="id-ID" sz="2000" dirty="0">
              <a:solidFill>
                <a:schemeClr val="bg1"/>
              </a:solidFill>
            </a:endParaRPr>
          </a:p>
        </p:txBody>
      </p:sp>
    </p:spTree>
    <p:extLst>
      <p:ext uri="{BB962C8B-B14F-4D97-AF65-F5344CB8AC3E}">
        <p14:creationId xmlns:p14="http://schemas.microsoft.com/office/powerpoint/2010/main" val="115082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58162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052471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7"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
        <p:nvSpPr>
          <p:cNvPr id="11" name="Rectangle 10"/>
          <p:cNvSpPr/>
          <p:nvPr/>
        </p:nvSpPr>
        <p:spPr>
          <a:xfrm>
            <a:off x="4003659" y="1371600"/>
            <a:ext cx="7699849" cy="646331"/>
          </a:xfrm>
          <a:prstGeom prst="rect">
            <a:avLst/>
          </a:prstGeom>
        </p:spPr>
        <p:txBody>
          <a:bodyPr wrap="square">
            <a:spAutoFit/>
          </a:bodyPr>
          <a:lstStyle/>
          <a:p>
            <a:pPr algn="ctr"/>
            <a:r>
              <a:rPr lang="en-US" sz="3600" dirty="0" err="1" smtClean="0">
                <a:solidFill>
                  <a:schemeClr val="bg1"/>
                </a:solidFill>
                <a:latin typeface="Helvetica Rounded" pitchFamily="50" charset="0"/>
              </a:rPr>
              <a:t>Detik</a:t>
            </a:r>
            <a:r>
              <a:rPr lang="en-US" sz="3600" dirty="0" smtClean="0">
                <a:solidFill>
                  <a:schemeClr val="bg1"/>
                </a:solidFill>
                <a:latin typeface="Helvetica Rounded" pitchFamily="50" charset="0"/>
              </a:rPr>
              <a:t> </a:t>
            </a:r>
            <a:r>
              <a:rPr lang="en-US" sz="3600" dirty="0" err="1" smtClean="0">
                <a:solidFill>
                  <a:schemeClr val="bg1"/>
                </a:solidFill>
                <a:latin typeface="Helvetica Rounded" pitchFamily="50" charset="0"/>
              </a:rPr>
              <a:t>Detik</a:t>
            </a:r>
            <a:r>
              <a:rPr lang="en-US" sz="3600" dirty="0" smtClean="0">
                <a:solidFill>
                  <a:schemeClr val="bg1"/>
                </a:solidFill>
                <a:latin typeface="Helvetica Rounded" pitchFamily="50" charset="0"/>
              </a:rPr>
              <a:t> </a:t>
            </a:r>
            <a:r>
              <a:rPr lang="en-US" sz="3600" dirty="0" err="1" smtClean="0">
                <a:solidFill>
                  <a:schemeClr val="bg1"/>
                </a:solidFill>
                <a:latin typeface="Helvetica Rounded" pitchFamily="50" charset="0"/>
              </a:rPr>
              <a:t>Proklamasi</a:t>
            </a:r>
            <a:endParaRPr lang="en-US" sz="3600" dirty="0">
              <a:solidFill>
                <a:schemeClr val="bg1"/>
              </a:solidFill>
              <a:latin typeface="Helvetica Rounded" pitchFamily="50" charset="0"/>
            </a:endParaRPr>
          </a:p>
        </p:txBody>
      </p:sp>
      <p:sp>
        <p:nvSpPr>
          <p:cNvPr id="12" name="Rectangle 11"/>
          <p:cNvSpPr/>
          <p:nvPr/>
        </p:nvSpPr>
        <p:spPr>
          <a:xfrm>
            <a:off x="4022841" y="2217896"/>
            <a:ext cx="7680667" cy="2554545"/>
          </a:xfrm>
          <a:prstGeom prst="rect">
            <a:avLst/>
          </a:prstGeom>
        </p:spPr>
        <p:txBody>
          <a:bodyPr wrap="square">
            <a:spAutoFit/>
          </a:bodyPr>
          <a:lstStyle/>
          <a:p>
            <a:pPr algn="just"/>
            <a:r>
              <a:rPr lang="id-ID" sz="2000" dirty="0">
                <a:solidFill>
                  <a:schemeClr val="bg1"/>
                </a:solidFill>
              </a:rPr>
              <a:t>Setelah pembacaan teks proklamasi selesai, upacara dilanjutkan dengan pengibaran bendera merah putih. Pengibaran bendera merah putih dilakukan oleh S. Suhud, Cudanco Latif dan trimurti, serta diiringi lagu Indonesia Raya. Bendera merah putih itu dijahit oleh ibu Fatmawati Soekarno. Pada saat sang saka merah putih dikibarkan, tanpa ada yang memberi aba2, para hadirin menyanyikan lagu indonesia raya. </a:t>
            </a:r>
            <a:r>
              <a:rPr lang="en-US" sz="2000" dirty="0">
                <a:solidFill>
                  <a:schemeClr val="bg1"/>
                </a:solidFill>
              </a:rPr>
              <a:t> </a:t>
            </a:r>
            <a:r>
              <a:rPr lang="en-US" sz="2000" dirty="0" err="1">
                <a:solidFill>
                  <a:srgbClr val="00B050"/>
                </a:solidFill>
              </a:rPr>
              <a:t>Setelah</a:t>
            </a:r>
            <a:r>
              <a:rPr lang="en-US" sz="2000" dirty="0">
                <a:solidFill>
                  <a:srgbClr val="00B050"/>
                </a:solidFill>
              </a:rPr>
              <a:t> </a:t>
            </a:r>
            <a:r>
              <a:rPr lang="en-US" sz="2000" dirty="0" err="1">
                <a:solidFill>
                  <a:srgbClr val="00B050"/>
                </a:solidFill>
              </a:rPr>
              <a:t>pengibaran</a:t>
            </a:r>
            <a:r>
              <a:rPr lang="en-US" sz="2000" dirty="0">
                <a:solidFill>
                  <a:srgbClr val="00B050"/>
                </a:solidFill>
              </a:rPr>
              <a:t> </a:t>
            </a:r>
            <a:r>
              <a:rPr lang="en-US" sz="2000" dirty="0" err="1">
                <a:solidFill>
                  <a:srgbClr val="00B050"/>
                </a:solidFill>
              </a:rPr>
              <a:t>bendera</a:t>
            </a:r>
            <a:r>
              <a:rPr lang="en-US" sz="2000" dirty="0">
                <a:solidFill>
                  <a:srgbClr val="00B050"/>
                </a:solidFill>
              </a:rPr>
              <a:t> </a:t>
            </a:r>
            <a:r>
              <a:rPr lang="en-US" sz="2000" dirty="0" err="1">
                <a:solidFill>
                  <a:srgbClr val="00B050"/>
                </a:solidFill>
              </a:rPr>
              <a:t>Merah</a:t>
            </a:r>
            <a:r>
              <a:rPr lang="en-US" sz="2000" dirty="0">
                <a:solidFill>
                  <a:srgbClr val="00B050"/>
                </a:solidFill>
              </a:rPr>
              <a:t> </a:t>
            </a:r>
            <a:r>
              <a:rPr lang="en-US" sz="2000" dirty="0" err="1">
                <a:solidFill>
                  <a:srgbClr val="00B050"/>
                </a:solidFill>
              </a:rPr>
              <a:t>Putih</a:t>
            </a:r>
            <a:r>
              <a:rPr lang="en-US" sz="2000" dirty="0">
                <a:solidFill>
                  <a:srgbClr val="00B050"/>
                </a:solidFill>
              </a:rPr>
              <a:t> </a:t>
            </a:r>
            <a:r>
              <a:rPr lang="en-US" sz="2000" dirty="0" err="1">
                <a:solidFill>
                  <a:srgbClr val="00B050"/>
                </a:solidFill>
              </a:rPr>
              <a:t>selesai</a:t>
            </a:r>
            <a:r>
              <a:rPr lang="en-US" sz="2000" dirty="0">
                <a:solidFill>
                  <a:srgbClr val="00B050"/>
                </a:solidFill>
              </a:rPr>
              <a:t>, </a:t>
            </a:r>
            <a:r>
              <a:rPr lang="en-US" sz="2000" dirty="0" err="1">
                <a:solidFill>
                  <a:srgbClr val="00B050"/>
                </a:solidFill>
              </a:rPr>
              <a:t>dilanjutkan</a:t>
            </a:r>
            <a:r>
              <a:rPr lang="en-US" sz="2000" dirty="0">
                <a:solidFill>
                  <a:srgbClr val="00B050"/>
                </a:solidFill>
              </a:rPr>
              <a:t> </a:t>
            </a:r>
            <a:r>
              <a:rPr lang="en-US" sz="2000" dirty="0" err="1">
                <a:solidFill>
                  <a:srgbClr val="00B050"/>
                </a:solidFill>
              </a:rPr>
              <a:t>sambutan</a:t>
            </a:r>
            <a:r>
              <a:rPr lang="en-US" sz="2000" dirty="0">
                <a:solidFill>
                  <a:srgbClr val="00B050"/>
                </a:solidFill>
              </a:rPr>
              <a:t> </a:t>
            </a:r>
            <a:r>
              <a:rPr lang="en-US" sz="2000" dirty="0" err="1">
                <a:solidFill>
                  <a:srgbClr val="00B050"/>
                </a:solidFill>
              </a:rPr>
              <a:t>dari</a:t>
            </a:r>
            <a:r>
              <a:rPr lang="en-US" sz="2000" dirty="0">
                <a:solidFill>
                  <a:srgbClr val="00B050"/>
                </a:solidFill>
              </a:rPr>
              <a:t> </a:t>
            </a:r>
            <a:r>
              <a:rPr lang="en-US" sz="2000" dirty="0" err="1">
                <a:solidFill>
                  <a:srgbClr val="00B050"/>
                </a:solidFill>
              </a:rPr>
              <a:t>Walikota</a:t>
            </a:r>
            <a:r>
              <a:rPr lang="en-US" sz="2000" dirty="0">
                <a:solidFill>
                  <a:srgbClr val="00B050"/>
                </a:solidFill>
              </a:rPr>
              <a:t> </a:t>
            </a:r>
            <a:r>
              <a:rPr lang="en-US" sz="2000" dirty="0" err="1">
                <a:solidFill>
                  <a:srgbClr val="00B050"/>
                </a:solidFill>
              </a:rPr>
              <a:t>Suwiryo</a:t>
            </a:r>
            <a:r>
              <a:rPr lang="en-US" sz="2000" dirty="0">
                <a:solidFill>
                  <a:srgbClr val="00B050"/>
                </a:solidFill>
              </a:rPr>
              <a:t> </a:t>
            </a:r>
            <a:r>
              <a:rPr lang="en-US" sz="2000" dirty="0" err="1">
                <a:solidFill>
                  <a:srgbClr val="00B050"/>
                </a:solidFill>
              </a:rPr>
              <a:t>dan</a:t>
            </a:r>
            <a:r>
              <a:rPr lang="en-US" sz="2000" dirty="0">
                <a:solidFill>
                  <a:srgbClr val="00B050"/>
                </a:solidFill>
              </a:rPr>
              <a:t> dr. </a:t>
            </a:r>
            <a:r>
              <a:rPr lang="en-US" sz="2000" dirty="0" err="1">
                <a:solidFill>
                  <a:srgbClr val="00B050"/>
                </a:solidFill>
              </a:rPr>
              <a:t>Murwadi</a:t>
            </a:r>
            <a:r>
              <a:rPr lang="en-US" sz="2000" dirty="0">
                <a:solidFill>
                  <a:srgbClr val="00B050"/>
                </a:solidFill>
              </a:rPr>
              <a:t>.</a:t>
            </a:r>
            <a:endParaRPr lang="id-ID" sz="2000" dirty="0">
              <a:solidFill>
                <a:srgbClr val="00B050"/>
              </a:solidFill>
            </a:endParaRPr>
          </a:p>
        </p:txBody>
      </p:sp>
    </p:spTree>
    <p:extLst>
      <p:ext uri="{BB962C8B-B14F-4D97-AF65-F5344CB8AC3E}">
        <p14:creationId xmlns:p14="http://schemas.microsoft.com/office/powerpoint/2010/main" val="14170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7"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
        <p:nvSpPr>
          <p:cNvPr id="11" name="Rectangle 10"/>
          <p:cNvSpPr/>
          <p:nvPr/>
        </p:nvSpPr>
        <p:spPr>
          <a:xfrm>
            <a:off x="4003659" y="1371600"/>
            <a:ext cx="7699849" cy="646331"/>
          </a:xfrm>
          <a:prstGeom prst="rect">
            <a:avLst/>
          </a:prstGeom>
        </p:spPr>
        <p:txBody>
          <a:bodyPr wrap="square">
            <a:spAutoFit/>
          </a:bodyPr>
          <a:lstStyle/>
          <a:p>
            <a:pPr algn="ctr"/>
            <a:r>
              <a:rPr lang="en-US" sz="3600" dirty="0" err="1" smtClean="0">
                <a:solidFill>
                  <a:schemeClr val="bg1"/>
                </a:solidFill>
                <a:latin typeface="Helvetica Rounded" pitchFamily="50" charset="0"/>
              </a:rPr>
              <a:t>Detik</a:t>
            </a:r>
            <a:r>
              <a:rPr lang="en-US" sz="3600" dirty="0" smtClean="0">
                <a:solidFill>
                  <a:schemeClr val="bg1"/>
                </a:solidFill>
                <a:latin typeface="Helvetica Rounded" pitchFamily="50" charset="0"/>
              </a:rPr>
              <a:t> </a:t>
            </a:r>
            <a:r>
              <a:rPr lang="en-US" sz="3600" dirty="0" err="1" smtClean="0">
                <a:solidFill>
                  <a:schemeClr val="bg1"/>
                </a:solidFill>
                <a:latin typeface="Helvetica Rounded" pitchFamily="50" charset="0"/>
              </a:rPr>
              <a:t>Detik</a:t>
            </a:r>
            <a:r>
              <a:rPr lang="en-US" sz="3600" dirty="0" smtClean="0">
                <a:solidFill>
                  <a:schemeClr val="bg1"/>
                </a:solidFill>
                <a:latin typeface="Helvetica Rounded" pitchFamily="50" charset="0"/>
              </a:rPr>
              <a:t> </a:t>
            </a:r>
            <a:r>
              <a:rPr lang="en-US" sz="3600" dirty="0" err="1" smtClean="0">
                <a:solidFill>
                  <a:schemeClr val="bg1"/>
                </a:solidFill>
                <a:latin typeface="Helvetica Rounded" pitchFamily="50" charset="0"/>
              </a:rPr>
              <a:t>Proklamasi</a:t>
            </a:r>
            <a:endParaRPr lang="en-US" sz="3600" dirty="0">
              <a:solidFill>
                <a:schemeClr val="bg1"/>
              </a:solidFill>
              <a:latin typeface="Helvetica Rounded" pitchFamily="50" charset="0"/>
            </a:endParaRPr>
          </a:p>
        </p:txBody>
      </p:sp>
      <p:sp>
        <p:nvSpPr>
          <p:cNvPr id="12" name="Rectangle 11"/>
          <p:cNvSpPr/>
          <p:nvPr/>
        </p:nvSpPr>
        <p:spPr>
          <a:xfrm>
            <a:off x="4022841" y="2217896"/>
            <a:ext cx="7680667" cy="2554545"/>
          </a:xfrm>
          <a:prstGeom prst="rect">
            <a:avLst/>
          </a:prstGeom>
        </p:spPr>
        <p:txBody>
          <a:bodyPr wrap="square">
            <a:spAutoFit/>
          </a:bodyPr>
          <a:lstStyle/>
          <a:p>
            <a:pPr algn="just"/>
            <a:r>
              <a:rPr lang="en-US" sz="2000" dirty="0" err="1">
                <a:solidFill>
                  <a:schemeClr val="bg1"/>
                </a:solidFill>
              </a:rPr>
              <a:t>Berita</a:t>
            </a:r>
            <a:r>
              <a:rPr lang="en-US" sz="2000" dirty="0">
                <a:solidFill>
                  <a:schemeClr val="bg1"/>
                </a:solidFill>
              </a:rPr>
              <a:t> </a:t>
            </a:r>
            <a:r>
              <a:rPr lang="en-US" sz="2000" dirty="0" err="1">
                <a:solidFill>
                  <a:schemeClr val="bg1"/>
                </a:solidFill>
              </a:rPr>
              <a:t>tentang</a:t>
            </a:r>
            <a:r>
              <a:rPr lang="en-US" sz="2000" dirty="0">
                <a:solidFill>
                  <a:schemeClr val="bg1"/>
                </a:solidFill>
              </a:rPr>
              <a:t> </a:t>
            </a:r>
            <a:r>
              <a:rPr lang="en-US" sz="2000" dirty="0" err="1">
                <a:solidFill>
                  <a:schemeClr val="bg1"/>
                </a:solidFill>
              </a:rPr>
              <a:t>proklamasi</a:t>
            </a:r>
            <a:r>
              <a:rPr lang="en-US" sz="2000" dirty="0">
                <a:solidFill>
                  <a:schemeClr val="bg1"/>
                </a:solidFill>
              </a:rPr>
              <a:t> </a:t>
            </a:r>
            <a:r>
              <a:rPr lang="en-US" sz="2000" dirty="0" err="1">
                <a:solidFill>
                  <a:schemeClr val="bg1"/>
                </a:solidFill>
              </a:rPr>
              <a:t>segera</a:t>
            </a:r>
            <a:r>
              <a:rPr lang="en-US" sz="2000" dirty="0">
                <a:solidFill>
                  <a:schemeClr val="bg1"/>
                </a:solidFill>
              </a:rPr>
              <a:t> </a:t>
            </a:r>
            <a:r>
              <a:rPr lang="en-US" sz="2000" dirty="0" err="1">
                <a:solidFill>
                  <a:schemeClr val="bg1"/>
                </a:solidFill>
              </a:rPr>
              <a:t>menyebar</a:t>
            </a:r>
            <a:r>
              <a:rPr lang="en-US" sz="2000" dirty="0">
                <a:solidFill>
                  <a:schemeClr val="bg1"/>
                </a:solidFill>
              </a:rPr>
              <a:t> </a:t>
            </a:r>
            <a:r>
              <a:rPr lang="en-US" sz="2000" dirty="0" err="1">
                <a:solidFill>
                  <a:schemeClr val="bg1"/>
                </a:solidFill>
              </a:rPr>
              <a:t>ke</a:t>
            </a:r>
            <a:r>
              <a:rPr lang="en-US" sz="2000" dirty="0">
                <a:solidFill>
                  <a:schemeClr val="bg1"/>
                </a:solidFill>
              </a:rPr>
              <a:t> </a:t>
            </a:r>
            <a:r>
              <a:rPr lang="en-US" sz="2000" dirty="0" err="1">
                <a:solidFill>
                  <a:schemeClr val="bg1"/>
                </a:solidFill>
              </a:rPr>
              <a:t>seluruh</a:t>
            </a:r>
            <a:r>
              <a:rPr lang="en-US" sz="2000" dirty="0">
                <a:solidFill>
                  <a:schemeClr val="bg1"/>
                </a:solidFill>
              </a:rPr>
              <a:t> Jakarta. Para </a:t>
            </a:r>
            <a:r>
              <a:rPr lang="en-US" sz="2000" dirty="0" err="1">
                <a:solidFill>
                  <a:schemeClr val="bg1"/>
                </a:solidFill>
              </a:rPr>
              <a:t>wartawan</a:t>
            </a:r>
            <a:r>
              <a:rPr lang="en-US" sz="2000" dirty="0">
                <a:solidFill>
                  <a:schemeClr val="bg1"/>
                </a:solidFill>
              </a:rPr>
              <a:t> </a:t>
            </a:r>
            <a:r>
              <a:rPr lang="en-US" sz="2000" dirty="0" err="1">
                <a:solidFill>
                  <a:schemeClr val="bg1"/>
                </a:solidFill>
              </a:rPr>
              <a:t>dan</a:t>
            </a:r>
            <a:r>
              <a:rPr lang="en-US" sz="2000" dirty="0">
                <a:solidFill>
                  <a:schemeClr val="bg1"/>
                </a:solidFill>
              </a:rPr>
              <a:t> </a:t>
            </a:r>
            <a:r>
              <a:rPr lang="en-US" sz="2000" dirty="0" err="1">
                <a:solidFill>
                  <a:schemeClr val="bg1"/>
                </a:solidFill>
              </a:rPr>
              <a:t>pemuda</a:t>
            </a:r>
            <a:r>
              <a:rPr lang="en-US" sz="2000" dirty="0">
                <a:solidFill>
                  <a:schemeClr val="bg1"/>
                </a:solidFill>
              </a:rPr>
              <a:t> </a:t>
            </a:r>
            <a:r>
              <a:rPr lang="en-US" sz="2000" dirty="0" err="1">
                <a:solidFill>
                  <a:schemeClr val="bg1"/>
                </a:solidFill>
              </a:rPr>
              <a:t>mulai</a:t>
            </a:r>
            <a:r>
              <a:rPr lang="en-US" sz="2000" dirty="0">
                <a:solidFill>
                  <a:schemeClr val="bg1"/>
                </a:solidFill>
              </a:rPr>
              <a:t> </a:t>
            </a:r>
            <a:r>
              <a:rPr lang="en-US" sz="2000" dirty="0" err="1">
                <a:solidFill>
                  <a:schemeClr val="bg1"/>
                </a:solidFill>
              </a:rPr>
              <a:t>menyebarluaskan</a:t>
            </a:r>
            <a:r>
              <a:rPr lang="en-US" sz="2000" dirty="0">
                <a:solidFill>
                  <a:schemeClr val="bg1"/>
                </a:solidFill>
              </a:rPr>
              <a:t> </a:t>
            </a:r>
            <a:r>
              <a:rPr lang="en-US" sz="2000" dirty="0" err="1">
                <a:solidFill>
                  <a:schemeClr val="bg1"/>
                </a:solidFill>
              </a:rPr>
              <a:t>berita</a:t>
            </a:r>
            <a:r>
              <a:rPr lang="en-US" sz="2000" dirty="0">
                <a:solidFill>
                  <a:schemeClr val="bg1"/>
                </a:solidFill>
              </a:rPr>
              <a:t> </a:t>
            </a:r>
            <a:r>
              <a:rPr lang="en-US" sz="2000" dirty="0" err="1">
                <a:solidFill>
                  <a:schemeClr val="bg1"/>
                </a:solidFill>
              </a:rPr>
              <a:t>Proklamasi</a:t>
            </a:r>
            <a:r>
              <a:rPr lang="en-US" sz="2000" dirty="0">
                <a:solidFill>
                  <a:schemeClr val="bg1"/>
                </a:solidFill>
              </a:rPr>
              <a:t> </a:t>
            </a:r>
            <a:r>
              <a:rPr lang="en-US" sz="2000" dirty="0" err="1">
                <a:solidFill>
                  <a:schemeClr val="bg1"/>
                </a:solidFill>
              </a:rPr>
              <a:t>Kemerdekaan</a:t>
            </a:r>
            <a:r>
              <a:rPr lang="en-US" sz="2000" dirty="0">
                <a:solidFill>
                  <a:schemeClr val="bg1"/>
                </a:solidFill>
              </a:rPr>
              <a:t> Indonesia </a:t>
            </a:r>
            <a:r>
              <a:rPr lang="en-US" sz="2000" dirty="0" err="1">
                <a:solidFill>
                  <a:schemeClr val="bg1"/>
                </a:solidFill>
              </a:rPr>
              <a:t>ke</a:t>
            </a:r>
            <a:r>
              <a:rPr lang="en-US" sz="2000" dirty="0">
                <a:solidFill>
                  <a:schemeClr val="bg1"/>
                </a:solidFill>
              </a:rPr>
              <a:t> </a:t>
            </a:r>
            <a:r>
              <a:rPr lang="en-US" sz="2000" dirty="0" err="1">
                <a:solidFill>
                  <a:schemeClr val="bg1"/>
                </a:solidFill>
              </a:rPr>
              <a:t>penjuru</a:t>
            </a:r>
            <a:r>
              <a:rPr lang="en-US" sz="2000" dirty="0">
                <a:solidFill>
                  <a:schemeClr val="bg1"/>
                </a:solidFill>
              </a:rPr>
              <a:t> </a:t>
            </a:r>
            <a:r>
              <a:rPr lang="en-US" sz="2000" dirty="0" err="1">
                <a:solidFill>
                  <a:schemeClr val="bg1"/>
                </a:solidFill>
              </a:rPr>
              <a:t>tanah</a:t>
            </a:r>
            <a:r>
              <a:rPr lang="en-US" sz="2000" dirty="0">
                <a:solidFill>
                  <a:schemeClr val="bg1"/>
                </a:solidFill>
              </a:rPr>
              <a:t> air. </a:t>
            </a:r>
            <a:r>
              <a:rPr lang="en-US" sz="2000" dirty="0" err="1">
                <a:solidFill>
                  <a:schemeClr val="bg1"/>
                </a:solidFill>
              </a:rPr>
              <a:t>Berita</a:t>
            </a:r>
            <a:r>
              <a:rPr lang="en-US" sz="2000" dirty="0">
                <a:solidFill>
                  <a:schemeClr val="bg1"/>
                </a:solidFill>
              </a:rPr>
              <a:t> </a:t>
            </a:r>
            <a:r>
              <a:rPr lang="en-US" sz="2000" dirty="0" err="1">
                <a:solidFill>
                  <a:schemeClr val="bg1"/>
                </a:solidFill>
              </a:rPr>
              <a:t>proklamasi</a:t>
            </a:r>
            <a:r>
              <a:rPr lang="en-US" sz="2000" dirty="0">
                <a:solidFill>
                  <a:schemeClr val="bg1"/>
                </a:solidFill>
              </a:rPr>
              <a:t> </a:t>
            </a:r>
            <a:r>
              <a:rPr lang="en-US" sz="2000" dirty="0" err="1">
                <a:solidFill>
                  <a:schemeClr val="bg1"/>
                </a:solidFill>
              </a:rPr>
              <a:t>cepat</a:t>
            </a:r>
            <a:r>
              <a:rPr lang="en-US" sz="2000" dirty="0">
                <a:solidFill>
                  <a:schemeClr val="bg1"/>
                </a:solidFill>
              </a:rPr>
              <a:t> </a:t>
            </a:r>
            <a:r>
              <a:rPr lang="en-US" sz="2000" dirty="0" err="1">
                <a:solidFill>
                  <a:schemeClr val="bg1"/>
                </a:solidFill>
              </a:rPr>
              <a:t>meluas</a:t>
            </a:r>
            <a:r>
              <a:rPr lang="en-US" sz="2000" dirty="0">
                <a:solidFill>
                  <a:schemeClr val="bg1"/>
                </a:solidFill>
              </a:rPr>
              <a:t> </a:t>
            </a:r>
            <a:r>
              <a:rPr lang="en-US" sz="2000" dirty="0" err="1">
                <a:solidFill>
                  <a:schemeClr val="bg1"/>
                </a:solidFill>
              </a:rPr>
              <a:t>ke</a:t>
            </a:r>
            <a:r>
              <a:rPr lang="en-US" sz="2000" dirty="0">
                <a:solidFill>
                  <a:schemeClr val="bg1"/>
                </a:solidFill>
              </a:rPr>
              <a:t> </a:t>
            </a:r>
            <a:r>
              <a:rPr lang="en-US" sz="2000" dirty="0" err="1">
                <a:solidFill>
                  <a:schemeClr val="bg1"/>
                </a:solidFill>
              </a:rPr>
              <a:t>berbagai</a:t>
            </a:r>
            <a:r>
              <a:rPr lang="en-US" sz="2000" dirty="0">
                <a:solidFill>
                  <a:schemeClr val="bg1"/>
                </a:solidFill>
              </a:rPr>
              <a:t> </a:t>
            </a:r>
            <a:r>
              <a:rPr lang="en-US" sz="2000" dirty="0" err="1">
                <a:solidFill>
                  <a:schemeClr val="bg1"/>
                </a:solidFill>
              </a:rPr>
              <a:t>daerah</a:t>
            </a:r>
            <a:r>
              <a:rPr lang="en-US" sz="2000" dirty="0">
                <a:solidFill>
                  <a:schemeClr val="bg1"/>
                </a:solidFill>
              </a:rPr>
              <a:t> </a:t>
            </a:r>
            <a:r>
              <a:rPr lang="en-US" sz="2000" dirty="0" err="1">
                <a:solidFill>
                  <a:schemeClr val="bg1"/>
                </a:solidFill>
              </a:rPr>
              <a:t>bahkan</a:t>
            </a:r>
            <a:r>
              <a:rPr lang="en-US" sz="2000" dirty="0">
                <a:solidFill>
                  <a:schemeClr val="bg1"/>
                </a:solidFill>
              </a:rPr>
              <a:t> </a:t>
            </a:r>
            <a:r>
              <a:rPr lang="en-US" sz="2000" dirty="0" err="1">
                <a:solidFill>
                  <a:schemeClr val="bg1"/>
                </a:solidFill>
              </a:rPr>
              <a:t>ke</a:t>
            </a:r>
            <a:r>
              <a:rPr lang="en-US" sz="2000" dirty="0">
                <a:solidFill>
                  <a:schemeClr val="bg1"/>
                </a:solidFill>
              </a:rPr>
              <a:t> </a:t>
            </a:r>
            <a:r>
              <a:rPr lang="en-US" sz="2000" dirty="0" err="1">
                <a:solidFill>
                  <a:schemeClr val="bg1"/>
                </a:solidFill>
              </a:rPr>
              <a:t>luar</a:t>
            </a:r>
            <a:r>
              <a:rPr lang="en-US" sz="2000" dirty="0">
                <a:solidFill>
                  <a:schemeClr val="bg1"/>
                </a:solidFill>
              </a:rPr>
              <a:t> </a:t>
            </a:r>
            <a:r>
              <a:rPr lang="en-US" sz="2000" dirty="0" err="1">
                <a:solidFill>
                  <a:schemeClr val="bg1"/>
                </a:solidFill>
              </a:rPr>
              <a:t>negeri</a:t>
            </a:r>
            <a:r>
              <a:rPr lang="en-US" sz="2000" dirty="0">
                <a:solidFill>
                  <a:schemeClr val="bg1"/>
                </a:solidFill>
              </a:rPr>
              <a:t>. </a:t>
            </a:r>
            <a:r>
              <a:rPr lang="en-US" sz="2000" dirty="0" err="1">
                <a:solidFill>
                  <a:schemeClr val="bg1"/>
                </a:solidFill>
              </a:rPr>
              <a:t>Sejak</a:t>
            </a:r>
            <a:r>
              <a:rPr lang="en-US" sz="2000" dirty="0">
                <a:solidFill>
                  <a:schemeClr val="bg1"/>
                </a:solidFill>
              </a:rPr>
              <a:t> </a:t>
            </a:r>
            <a:r>
              <a:rPr lang="en-US" sz="2000" dirty="0" err="1">
                <a:solidFill>
                  <a:schemeClr val="bg1"/>
                </a:solidFill>
              </a:rPr>
              <a:t>saat</a:t>
            </a:r>
            <a:r>
              <a:rPr lang="en-US" sz="2000" dirty="0">
                <a:solidFill>
                  <a:schemeClr val="bg1"/>
                </a:solidFill>
              </a:rPr>
              <a:t> </a:t>
            </a:r>
            <a:r>
              <a:rPr lang="en-US" sz="2000" dirty="0" err="1">
                <a:solidFill>
                  <a:schemeClr val="bg1"/>
                </a:solidFill>
              </a:rPr>
              <a:t>itu</a:t>
            </a:r>
            <a:r>
              <a:rPr lang="en-US" sz="2000" dirty="0">
                <a:solidFill>
                  <a:schemeClr val="bg1"/>
                </a:solidFill>
              </a:rPr>
              <a:t>, </a:t>
            </a:r>
            <a:r>
              <a:rPr lang="en-US" sz="2000" dirty="0" err="1">
                <a:solidFill>
                  <a:schemeClr val="bg1"/>
                </a:solidFill>
              </a:rPr>
              <a:t>bangsa</a:t>
            </a:r>
            <a:r>
              <a:rPr lang="en-US" sz="2000" dirty="0">
                <a:solidFill>
                  <a:schemeClr val="bg1"/>
                </a:solidFill>
              </a:rPr>
              <a:t> Indonesia </a:t>
            </a:r>
            <a:r>
              <a:rPr lang="en-US" sz="2000" dirty="0" err="1">
                <a:solidFill>
                  <a:schemeClr val="bg1"/>
                </a:solidFill>
              </a:rPr>
              <a:t>menjadi</a:t>
            </a:r>
            <a:r>
              <a:rPr lang="en-US" sz="2000" dirty="0">
                <a:solidFill>
                  <a:schemeClr val="bg1"/>
                </a:solidFill>
              </a:rPr>
              <a:t> </a:t>
            </a:r>
            <a:r>
              <a:rPr lang="en-US" sz="2000" dirty="0" err="1">
                <a:solidFill>
                  <a:schemeClr val="bg1"/>
                </a:solidFill>
              </a:rPr>
              <a:t>bangsa</a:t>
            </a:r>
            <a:r>
              <a:rPr lang="en-US" sz="2000" dirty="0">
                <a:solidFill>
                  <a:schemeClr val="bg1"/>
                </a:solidFill>
              </a:rPr>
              <a:t> yang </a:t>
            </a:r>
            <a:r>
              <a:rPr lang="en-US" sz="2000" dirty="0" err="1">
                <a:solidFill>
                  <a:schemeClr val="bg1"/>
                </a:solidFill>
              </a:rPr>
              <a:t>merdeka</a:t>
            </a:r>
            <a:r>
              <a:rPr lang="en-US" sz="2000" dirty="0">
                <a:solidFill>
                  <a:schemeClr val="bg1"/>
                </a:solidFill>
              </a:rPr>
              <a:t> </a:t>
            </a:r>
            <a:r>
              <a:rPr lang="en-US" sz="2000" dirty="0" err="1">
                <a:solidFill>
                  <a:schemeClr val="bg1"/>
                </a:solidFill>
              </a:rPr>
              <a:t>dan</a:t>
            </a:r>
            <a:r>
              <a:rPr lang="en-US" sz="2000" dirty="0">
                <a:solidFill>
                  <a:schemeClr val="bg1"/>
                </a:solidFill>
              </a:rPr>
              <a:t> </a:t>
            </a:r>
            <a:r>
              <a:rPr lang="en-US" sz="2000" dirty="0" err="1">
                <a:solidFill>
                  <a:schemeClr val="bg1"/>
                </a:solidFill>
              </a:rPr>
              <a:t>terbebas</a:t>
            </a:r>
            <a:r>
              <a:rPr lang="en-US" sz="2000" dirty="0">
                <a:solidFill>
                  <a:schemeClr val="bg1"/>
                </a:solidFill>
              </a:rPr>
              <a:t> </a:t>
            </a:r>
            <a:r>
              <a:rPr lang="en-US" sz="2000" dirty="0" err="1">
                <a:solidFill>
                  <a:schemeClr val="bg1"/>
                </a:solidFill>
              </a:rPr>
              <a:t>dari</a:t>
            </a:r>
            <a:r>
              <a:rPr lang="en-US" sz="2000" dirty="0">
                <a:solidFill>
                  <a:schemeClr val="bg1"/>
                </a:solidFill>
              </a:rPr>
              <a:t> </a:t>
            </a:r>
            <a:r>
              <a:rPr lang="en-US" sz="2000" dirty="0" err="1">
                <a:solidFill>
                  <a:schemeClr val="bg1"/>
                </a:solidFill>
              </a:rPr>
              <a:t>penjajah</a:t>
            </a:r>
            <a:r>
              <a:rPr lang="en-US" sz="2000" dirty="0">
                <a:solidFill>
                  <a:schemeClr val="bg1"/>
                </a:solidFill>
              </a:rPr>
              <a:t>. </a:t>
            </a:r>
            <a:r>
              <a:rPr lang="en-US" sz="2000" dirty="0" err="1">
                <a:solidFill>
                  <a:schemeClr val="bg1"/>
                </a:solidFill>
              </a:rPr>
              <a:t>Untuk</a:t>
            </a:r>
            <a:r>
              <a:rPr lang="en-US" sz="2000" dirty="0">
                <a:solidFill>
                  <a:schemeClr val="bg1"/>
                </a:solidFill>
              </a:rPr>
              <a:t> </a:t>
            </a:r>
            <a:r>
              <a:rPr lang="en-US" sz="2000" dirty="0" err="1">
                <a:solidFill>
                  <a:schemeClr val="bg1"/>
                </a:solidFill>
              </a:rPr>
              <a:t>mengabadikan</a:t>
            </a:r>
            <a:r>
              <a:rPr lang="en-US" sz="2000" dirty="0">
                <a:solidFill>
                  <a:schemeClr val="bg1"/>
                </a:solidFill>
              </a:rPr>
              <a:t> </a:t>
            </a:r>
            <a:r>
              <a:rPr lang="en-US" sz="2000" dirty="0" err="1">
                <a:solidFill>
                  <a:schemeClr val="bg1"/>
                </a:solidFill>
              </a:rPr>
              <a:t>peristiwa</a:t>
            </a:r>
            <a:r>
              <a:rPr lang="en-US" sz="2000" dirty="0">
                <a:solidFill>
                  <a:schemeClr val="bg1"/>
                </a:solidFill>
              </a:rPr>
              <a:t> </a:t>
            </a:r>
            <a:r>
              <a:rPr lang="en-US" sz="2000" dirty="0" err="1">
                <a:solidFill>
                  <a:schemeClr val="bg1"/>
                </a:solidFill>
              </a:rPr>
              <a:t>Proklamasi</a:t>
            </a:r>
            <a:r>
              <a:rPr lang="en-US" sz="2000" dirty="0">
                <a:solidFill>
                  <a:schemeClr val="bg1"/>
                </a:solidFill>
              </a:rPr>
              <a:t> </a:t>
            </a:r>
            <a:r>
              <a:rPr lang="en-US" sz="2000" dirty="0" err="1">
                <a:solidFill>
                  <a:schemeClr val="bg1"/>
                </a:solidFill>
              </a:rPr>
              <a:t>Kemerdekaan</a:t>
            </a:r>
            <a:r>
              <a:rPr lang="en-US" sz="2000" dirty="0">
                <a:solidFill>
                  <a:schemeClr val="bg1"/>
                </a:solidFill>
              </a:rPr>
              <a:t> Indonesia, </a:t>
            </a:r>
            <a:r>
              <a:rPr lang="en-US" sz="2000" dirty="0" err="1">
                <a:solidFill>
                  <a:schemeClr val="bg1"/>
                </a:solidFill>
              </a:rPr>
              <a:t>dihalamman</a:t>
            </a:r>
            <a:r>
              <a:rPr lang="en-US" sz="2000" dirty="0">
                <a:solidFill>
                  <a:schemeClr val="bg1"/>
                </a:solidFill>
              </a:rPr>
              <a:t> </a:t>
            </a:r>
            <a:r>
              <a:rPr lang="en-US" sz="2000" dirty="0" err="1">
                <a:solidFill>
                  <a:schemeClr val="bg1"/>
                </a:solidFill>
              </a:rPr>
              <a:t>rumah</a:t>
            </a:r>
            <a:r>
              <a:rPr lang="en-US" sz="2000" dirty="0">
                <a:solidFill>
                  <a:schemeClr val="bg1"/>
                </a:solidFill>
              </a:rPr>
              <a:t> </a:t>
            </a:r>
            <a:r>
              <a:rPr lang="en-US" sz="2000" dirty="0" err="1">
                <a:solidFill>
                  <a:schemeClr val="bg1"/>
                </a:solidFill>
              </a:rPr>
              <a:t>Jalan</a:t>
            </a:r>
            <a:r>
              <a:rPr lang="en-US" sz="2000" dirty="0">
                <a:solidFill>
                  <a:schemeClr val="bg1"/>
                </a:solidFill>
              </a:rPr>
              <a:t> </a:t>
            </a:r>
            <a:r>
              <a:rPr lang="en-US" sz="2000" dirty="0" err="1">
                <a:solidFill>
                  <a:schemeClr val="bg1"/>
                </a:solidFill>
              </a:rPr>
              <a:t>Pegangsaan</a:t>
            </a:r>
            <a:r>
              <a:rPr lang="en-US" sz="2000" dirty="0">
                <a:solidFill>
                  <a:schemeClr val="bg1"/>
                </a:solidFill>
              </a:rPr>
              <a:t> </a:t>
            </a:r>
            <a:r>
              <a:rPr lang="en-US" sz="2000" dirty="0" err="1">
                <a:solidFill>
                  <a:schemeClr val="bg1"/>
                </a:solidFill>
              </a:rPr>
              <a:t>Timur</a:t>
            </a:r>
            <a:r>
              <a:rPr lang="en-US" sz="2000" dirty="0">
                <a:solidFill>
                  <a:schemeClr val="bg1"/>
                </a:solidFill>
              </a:rPr>
              <a:t> No. 56 </a:t>
            </a:r>
            <a:r>
              <a:rPr lang="en-US" sz="2000" dirty="0" err="1">
                <a:solidFill>
                  <a:schemeClr val="bg1"/>
                </a:solidFill>
              </a:rPr>
              <a:t>didirikan</a:t>
            </a:r>
            <a:r>
              <a:rPr lang="en-US" sz="2000" dirty="0">
                <a:solidFill>
                  <a:schemeClr val="bg1"/>
                </a:solidFill>
              </a:rPr>
              <a:t> </a:t>
            </a:r>
            <a:r>
              <a:rPr lang="en-US" sz="2000" dirty="0" err="1">
                <a:solidFill>
                  <a:schemeClr val="bg1"/>
                </a:solidFill>
              </a:rPr>
              <a:t>tugu</a:t>
            </a:r>
            <a:r>
              <a:rPr lang="en-US" sz="2000" dirty="0">
                <a:solidFill>
                  <a:schemeClr val="bg1"/>
                </a:solidFill>
              </a:rPr>
              <a:t> </a:t>
            </a:r>
            <a:r>
              <a:rPr lang="en-US" sz="2000" dirty="0" err="1">
                <a:solidFill>
                  <a:schemeClr val="bg1"/>
                </a:solidFill>
              </a:rPr>
              <a:t>proklammasi</a:t>
            </a:r>
            <a:r>
              <a:rPr lang="en-US" sz="2000" dirty="0">
                <a:solidFill>
                  <a:schemeClr val="bg1"/>
                </a:solidFill>
              </a:rPr>
              <a:t> yang </a:t>
            </a:r>
            <a:r>
              <a:rPr lang="en-US" sz="2000" dirty="0" err="1">
                <a:solidFill>
                  <a:schemeClr val="bg1"/>
                </a:solidFill>
              </a:rPr>
              <a:t>dibangun</a:t>
            </a:r>
            <a:r>
              <a:rPr lang="en-US" sz="2000" dirty="0">
                <a:solidFill>
                  <a:schemeClr val="bg1"/>
                </a:solidFill>
              </a:rPr>
              <a:t> </a:t>
            </a:r>
            <a:r>
              <a:rPr lang="en-US" sz="2000" dirty="0" err="1">
                <a:solidFill>
                  <a:schemeClr val="bg1"/>
                </a:solidFill>
              </a:rPr>
              <a:t>pada</a:t>
            </a:r>
            <a:r>
              <a:rPr lang="en-US" sz="2000" dirty="0">
                <a:solidFill>
                  <a:schemeClr val="bg1"/>
                </a:solidFill>
              </a:rPr>
              <a:t> </a:t>
            </a:r>
            <a:r>
              <a:rPr lang="en-US" sz="2000" dirty="0" err="1">
                <a:solidFill>
                  <a:schemeClr val="bg1"/>
                </a:solidFill>
              </a:rPr>
              <a:t>tahun</a:t>
            </a:r>
            <a:r>
              <a:rPr lang="en-US" sz="2000" dirty="0">
                <a:solidFill>
                  <a:schemeClr val="bg1"/>
                </a:solidFill>
              </a:rPr>
              <a:t> 1946</a:t>
            </a:r>
            <a:endParaRPr lang="en-ID" sz="2000" dirty="0">
              <a:solidFill>
                <a:schemeClr val="bg1"/>
              </a:solidFill>
            </a:endParaRPr>
          </a:p>
        </p:txBody>
      </p:sp>
    </p:spTree>
    <p:extLst>
      <p:ext uri="{BB962C8B-B14F-4D97-AF65-F5344CB8AC3E}">
        <p14:creationId xmlns:p14="http://schemas.microsoft.com/office/powerpoint/2010/main" val="227472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51528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ne fix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 y="0"/>
            <a:ext cx="12192000" cy="6858000"/>
          </a:xfrm>
          <a:prstGeom prst="rect">
            <a:avLst/>
          </a:prstGeom>
        </p:spPr>
      </p:pic>
      <p:pic>
        <p:nvPicPr>
          <p:cNvPr id="6" name="bamboo"/>
          <p:cNvPicPr>
            <a:picLocks noChangeAspect="1"/>
          </p:cNvPicPr>
          <p:nvPr/>
        </p:nvPicPr>
        <p:blipFill rotWithShape="1">
          <a:blip r:embed="rId5" cstate="print">
            <a:extLst>
              <a:ext uri="{28A0092B-C50C-407E-A947-70E740481C1C}">
                <a14:useLocalDpi xmlns:a14="http://schemas.microsoft.com/office/drawing/2010/main" val="0"/>
              </a:ext>
            </a:extLst>
          </a:blip>
          <a:srcRect t="54648" b="16019"/>
          <a:stretch/>
        </p:blipFill>
        <p:spPr>
          <a:xfrm>
            <a:off x="1" y="3749040"/>
            <a:ext cx="12192136" cy="2011680"/>
          </a:xfrm>
          <a:prstGeom prst="rect">
            <a:avLst/>
          </a:prstGeom>
        </p:spPr>
      </p:pic>
      <p:pic>
        <p:nvPicPr>
          <p:cNvPr id="8" name="hand"/>
          <p:cNvPicPr>
            <a:picLocks noChangeAspect="1"/>
          </p:cNvPicPr>
          <p:nvPr/>
        </p:nvPicPr>
        <p:blipFill rotWithShape="1">
          <a:blip r:embed="rId6" cstate="print">
            <a:extLst>
              <a:ext uri="{28A0092B-C50C-407E-A947-70E740481C1C}">
                <a14:useLocalDpi xmlns:a14="http://schemas.microsoft.com/office/drawing/2010/main" val="0"/>
              </a:ext>
            </a:extLst>
          </a:blip>
          <a:srcRect t="59994" b="13340"/>
          <a:stretch/>
        </p:blipFill>
        <p:spPr>
          <a:xfrm>
            <a:off x="-136" y="4114800"/>
            <a:ext cx="12192272" cy="1828800"/>
          </a:xfrm>
          <a:prstGeom prst="rect">
            <a:avLst/>
          </a:prstGeom>
        </p:spPr>
      </p:pic>
      <p:pic>
        <p:nvPicPr>
          <p:cNvPr id="7" name="merah putih">
            <a:hlinkClick r:id="rId7" action="ppaction://hlinksldjump"/>
          </p:cNvPr>
          <p:cNvPicPr>
            <a:picLocks noChangeAspect="1"/>
          </p:cNvPicPr>
          <p:nvPr/>
        </p:nvPicPr>
        <p:blipFill rotWithShape="1">
          <a:blip r:embed="rId8" cstate="print">
            <a:extLst>
              <a:ext uri="{28A0092B-C50C-407E-A947-70E740481C1C}">
                <a14:useLocalDpi xmlns:a14="http://schemas.microsoft.com/office/drawing/2010/main" val="0"/>
              </a:ext>
            </a:extLst>
          </a:blip>
          <a:srcRect t="75972" r="26" b="26"/>
          <a:stretch/>
        </p:blipFill>
        <p:spPr>
          <a:xfrm>
            <a:off x="0" y="5212080"/>
            <a:ext cx="12188952" cy="1645920"/>
          </a:xfrm>
          <a:prstGeom prst="rect">
            <a:avLst/>
          </a:prstGeom>
        </p:spPr>
      </p:pic>
      <p:pic>
        <p:nvPicPr>
          <p:cNvPr id="3" name="judul"/>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1096" y="674181"/>
            <a:ext cx="8369808" cy="1894000"/>
          </a:xfrm>
          <a:prstGeom prst="rect">
            <a:avLst/>
          </a:prstGeom>
        </p:spPr>
      </p:pic>
      <p:pic>
        <p:nvPicPr>
          <p:cNvPr id="11" name="B.Materi">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79620" y="3242362"/>
            <a:ext cx="1911233" cy="855884"/>
          </a:xfrm>
          <a:prstGeom prst="rect">
            <a:avLst/>
          </a:prstGeom>
        </p:spPr>
      </p:pic>
      <p:pic>
        <p:nvPicPr>
          <p:cNvPr id="10" name="B.Kuis"/>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79620" y="4344485"/>
            <a:ext cx="1911233" cy="855884"/>
          </a:xfrm>
          <a:prstGeom prst="rect">
            <a:avLst/>
          </a:prstGeom>
        </p:spPr>
      </p:pic>
      <p:pic>
        <p:nvPicPr>
          <p:cNvPr id="12" name="B.Kelompok"/>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01147" y="4344485"/>
            <a:ext cx="1911233" cy="855884"/>
          </a:xfrm>
          <a:prstGeom prst="rect">
            <a:avLst/>
          </a:prstGeom>
        </p:spPr>
      </p:pic>
      <p:pic>
        <p:nvPicPr>
          <p:cNvPr id="9" name="B.TP"/>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01146" y="3255066"/>
            <a:ext cx="1911233" cy="855884"/>
          </a:xfrm>
          <a:prstGeom prst="rect">
            <a:avLst/>
          </a:prstGeom>
        </p:spPr>
      </p:pic>
    </p:spTree>
    <p:extLst>
      <p:ext uri="{BB962C8B-B14F-4D97-AF65-F5344CB8AC3E}">
        <p14:creationId xmlns:p14="http://schemas.microsoft.com/office/powerpoint/2010/main" val="33709201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 fill="hold"/>
                                        <p:tgtEl>
                                          <p:spTgt spid="4"/>
                                        </p:tgtEl>
                                      </p:cBhvr>
                                    </p:cmd>
                                  </p:childTnLst>
                                </p:cTn>
                              </p:par>
                              <p:par>
                                <p:cTn id="7" presetID="2" presetClass="entr" presetSubtype="4"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000" fill="hold"/>
                                        <p:tgtEl>
                                          <p:spTgt spid="6"/>
                                        </p:tgtEl>
                                        <p:attrNameLst>
                                          <p:attrName>ppt_x</p:attrName>
                                        </p:attrNameLst>
                                      </p:cBhvr>
                                      <p:tavLst>
                                        <p:tav tm="0">
                                          <p:val>
                                            <p:strVal val="#ppt_x"/>
                                          </p:val>
                                        </p:tav>
                                        <p:tav tm="100000">
                                          <p:val>
                                            <p:strVal val="#ppt_x"/>
                                          </p:val>
                                        </p:tav>
                                      </p:tavLst>
                                    </p:anim>
                                    <p:anim calcmode="lin" valueType="num">
                                      <p:cBhvr additive="base">
                                        <p:cTn id="10" dur="1000" fill="hold"/>
                                        <p:tgtEl>
                                          <p:spTgt spid="6"/>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75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ppt_x"/>
                                          </p:val>
                                        </p:tav>
                                        <p:tav tm="100000">
                                          <p:val>
                                            <p:strVal val="#ppt_x"/>
                                          </p:val>
                                        </p:tav>
                                      </p:tavLst>
                                    </p:anim>
                                    <p:anim calcmode="lin" valueType="num">
                                      <p:cBhvr additive="base">
                                        <p:cTn id="14" dur="1000" fill="hold"/>
                                        <p:tgtEl>
                                          <p:spTgt spid="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strVal val="#ppt_x"/>
                                          </p:val>
                                        </p:tav>
                                        <p:tav tm="100000">
                                          <p:val>
                                            <p:strVal val="#ppt_x"/>
                                          </p:val>
                                        </p:tav>
                                      </p:tavLst>
                                    </p:anim>
                                    <p:anim calcmode="lin" valueType="num">
                                      <p:cBhvr>
                                        <p:cTn id="34" dur="5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repeatCount="indefinite" fill="remove" display="0">
                  <p:stCondLst>
                    <p:cond delay="indefinite"/>
                  </p:stCondLst>
                </p:cTn>
                <p:tgtEl>
                  <p:spTgt spid="4"/>
                </p:tgtEl>
              </p:cMediaNode>
            </p:video>
            <p:seq concurrent="1" nextAc="seek">
              <p:cTn id="41" restart="whenNotActive" fill="hold" evtFilter="cancelBubble" nodeType="interactiveSeq">
                <p:stCondLst>
                  <p:cond evt="onClick" delay="0">
                    <p:tgtEl>
                      <p:spTgt spid="4"/>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withEffect">
                                  <p:stCondLst>
                                    <p:cond delay="0"/>
                                  </p:stCondLst>
                                  <p:childTnLst>
                                    <p:cmd type="call" cmd="togglePause">
                                      <p:cBhvr>
                                        <p:cTn id="4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a:hlinkClick r:id="" action="ppaction://macro?name=Slide36.Incorrect"/>
          </p:cNvPr>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a:hlinkClick r:id="" action="ppaction://macro?name=Slide36.Correct"/>
          </p:cNvPr>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a:hlinkClick r:id="" action="ppaction://macro?name=Slide36.Incorrect"/>
          </p:cNvPr>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a:hlinkClick r:id="" action="ppaction://macro?name=Slide36.Correct"/>
          </p:cNvPr>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87509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2. </a:t>
            </a:r>
            <a:r>
              <a:rPr lang="en-US" sz="2800" dirty="0" err="1">
                <a:solidFill>
                  <a:schemeClr val="bg1">
                    <a:lumMod val="95000"/>
                  </a:schemeClr>
                </a:solidFill>
              </a:rPr>
              <a:t>Barisan</a:t>
            </a:r>
            <a:r>
              <a:rPr lang="en-US" sz="2800" dirty="0">
                <a:solidFill>
                  <a:schemeClr val="bg1">
                    <a:lumMod val="95000"/>
                  </a:schemeClr>
                </a:solidFill>
              </a:rPr>
              <a:t> </a:t>
            </a:r>
            <a:r>
              <a:rPr lang="en-US" sz="2800" dirty="0" err="1">
                <a:solidFill>
                  <a:schemeClr val="bg1">
                    <a:lumMod val="95000"/>
                  </a:schemeClr>
                </a:solidFill>
              </a:rPr>
              <a:t>pelopor</a:t>
            </a:r>
            <a:r>
              <a:rPr lang="en-US" sz="2800" dirty="0">
                <a:solidFill>
                  <a:schemeClr val="bg1">
                    <a:lumMod val="95000"/>
                  </a:schemeClr>
                </a:solidFill>
              </a:rPr>
              <a:t> yang </a:t>
            </a:r>
            <a:r>
              <a:rPr lang="en-US" sz="2800" dirty="0" err="1">
                <a:solidFill>
                  <a:schemeClr val="bg1">
                    <a:lumMod val="95000"/>
                  </a:schemeClr>
                </a:solidFill>
              </a:rPr>
              <a:t>menyiapkan</a:t>
            </a:r>
            <a:r>
              <a:rPr lang="en-US" sz="2800" dirty="0">
                <a:solidFill>
                  <a:schemeClr val="bg1">
                    <a:lumMod val="95000"/>
                  </a:schemeClr>
                </a:solidFill>
              </a:rPr>
              <a:t> </a:t>
            </a:r>
            <a:r>
              <a:rPr lang="en-US" sz="2800" dirty="0" err="1">
                <a:solidFill>
                  <a:schemeClr val="bg1">
                    <a:lumMod val="95000"/>
                  </a:schemeClr>
                </a:solidFill>
              </a:rPr>
              <a:t>tiang</a:t>
            </a:r>
            <a:r>
              <a:rPr lang="en-US" sz="2800" dirty="0">
                <a:solidFill>
                  <a:schemeClr val="bg1">
                    <a:lumMod val="95000"/>
                  </a:schemeClr>
                </a:solidFill>
              </a:rPr>
              <a:t> </a:t>
            </a:r>
            <a:r>
              <a:rPr lang="en-US" sz="2800" dirty="0" err="1">
                <a:solidFill>
                  <a:schemeClr val="bg1">
                    <a:lumMod val="95000"/>
                  </a:schemeClr>
                </a:solidFill>
              </a:rPr>
              <a:t>bendera</a:t>
            </a:r>
            <a:r>
              <a:rPr lang="en-US" sz="2800" dirty="0">
                <a:solidFill>
                  <a:schemeClr val="bg1">
                    <a:lumMod val="95000"/>
                  </a:schemeClr>
                </a:solidFill>
              </a:rPr>
              <a:t> </a:t>
            </a:r>
            <a:r>
              <a:rPr lang="en-US" sz="2800" dirty="0" err="1">
                <a:solidFill>
                  <a:schemeClr val="bg1">
                    <a:lumMod val="95000"/>
                  </a:schemeClr>
                </a:solidFill>
              </a:rPr>
              <a:t>dipimpin</a:t>
            </a:r>
            <a:r>
              <a:rPr lang="en-US" sz="2800" dirty="0">
                <a:solidFill>
                  <a:schemeClr val="bg1">
                    <a:lumMod val="95000"/>
                  </a:schemeClr>
                </a:solidFill>
              </a:rPr>
              <a:t> </a:t>
            </a:r>
            <a:r>
              <a:rPr lang="en-US" sz="2800" dirty="0" err="1">
                <a:solidFill>
                  <a:schemeClr val="bg1">
                    <a:lumMod val="95000"/>
                  </a:schemeClr>
                </a:solidFill>
              </a:rPr>
              <a:t>oleh</a:t>
            </a:r>
            <a:endParaRPr lang="en-US" sz="2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 </a:t>
            </a:r>
            <a:r>
              <a:rPr lang="en-US" dirty="0" err="1" smtClean="0"/>
              <a:t>Suhud</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Arifin</a:t>
            </a:r>
            <a:r>
              <a:rPr lang="en-US" dirty="0" smtClean="0"/>
              <a:t> Abdurrahman</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Soekarni</a:t>
            </a:r>
            <a:endParaRPr lang="en-US" dirty="0"/>
          </a:p>
        </p:txBody>
      </p:sp>
    </p:spTree>
    <p:extLst>
      <p:ext uri="{BB962C8B-B14F-4D97-AF65-F5344CB8AC3E}">
        <p14:creationId xmlns:p14="http://schemas.microsoft.com/office/powerpoint/2010/main" val="215597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3. </a:t>
            </a:r>
            <a:r>
              <a:rPr lang="en-US" sz="2800" dirty="0" err="1" smtClean="0">
                <a:solidFill>
                  <a:schemeClr val="bg1">
                    <a:lumMod val="95000"/>
                  </a:schemeClr>
                </a:solidFill>
              </a:rPr>
              <a:t>Tokoh</a:t>
            </a:r>
            <a:r>
              <a:rPr lang="en-US" sz="2800" dirty="0" smtClean="0">
                <a:solidFill>
                  <a:schemeClr val="bg1">
                    <a:lumMod val="95000"/>
                  </a:schemeClr>
                </a:solidFill>
              </a:rPr>
              <a:t> </a:t>
            </a:r>
            <a:r>
              <a:rPr lang="en-US" sz="2800" dirty="0">
                <a:solidFill>
                  <a:schemeClr val="bg1">
                    <a:lumMod val="95000"/>
                  </a:schemeClr>
                </a:solidFill>
              </a:rPr>
              <a:t>yang </a:t>
            </a:r>
            <a:r>
              <a:rPr lang="en-US" sz="2800" dirty="0" err="1">
                <a:solidFill>
                  <a:schemeClr val="bg1">
                    <a:lumMod val="95000"/>
                  </a:schemeClr>
                </a:solidFill>
              </a:rPr>
              <a:t>bertugas</a:t>
            </a:r>
            <a:r>
              <a:rPr lang="en-US" sz="2800" dirty="0">
                <a:solidFill>
                  <a:schemeClr val="bg1">
                    <a:lumMod val="95000"/>
                  </a:schemeClr>
                </a:solidFill>
              </a:rPr>
              <a:t> </a:t>
            </a:r>
            <a:r>
              <a:rPr lang="en-US" sz="2800" dirty="0" err="1">
                <a:solidFill>
                  <a:schemeClr val="bg1">
                    <a:lumMod val="95000"/>
                  </a:schemeClr>
                </a:solidFill>
              </a:rPr>
              <a:t>mengetik</a:t>
            </a:r>
            <a:r>
              <a:rPr lang="en-US" sz="2800" dirty="0">
                <a:solidFill>
                  <a:schemeClr val="bg1">
                    <a:lumMod val="95000"/>
                  </a:schemeClr>
                </a:solidFill>
              </a:rPr>
              <a:t> </a:t>
            </a:r>
            <a:r>
              <a:rPr lang="en-US" sz="2800" dirty="0" err="1">
                <a:solidFill>
                  <a:schemeClr val="bg1">
                    <a:lumMod val="95000"/>
                  </a:schemeClr>
                </a:solidFill>
              </a:rPr>
              <a:t>naskah</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adalah</a:t>
            </a:r>
            <a:endParaRPr lang="en-US" sz="2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Adam Malik</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Sayuti</a:t>
            </a:r>
            <a:r>
              <a:rPr lang="en-US" dirty="0" smtClean="0"/>
              <a:t> </a:t>
            </a:r>
            <a:r>
              <a:rPr lang="en-US" dirty="0" err="1" smtClean="0"/>
              <a:t>Melik</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Chaerul</a:t>
            </a:r>
            <a:r>
              <a:rPr lang="en-US" dirty="0" smtClean="0"/>
              <a:t> Saleh</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Achmad</a:t>
            </a:r>
            <a:r>
              <a:rPr lang="en-US" dirty="0" smtClean="0"/>
              <a:t> </a:t>
            </a:r>
            <a:r>
              <a:rPr lang="en-US" dirty="0" err="1" smtClean="0"/>
              <a:t>Soebardjo</a:t>
            </a:r>
            <a:endParaRPr lang="en-US" dirty="0"/>
          </a:p>
        </p:txBody>
      </p:sp>
    </p:spTree>
    <p:extLst>
      <p:ext uri="{BB962C8B-B14F-4D97-AF65-F5344CB8AC3E}">
        <p14:creationId xmlns:p14="http://schemas.microsoft.com/office/powerpoint/2010/main" val="263479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154680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417285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90255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258263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278544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272200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223809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ne fix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 y="0"/>
            <a:ext cx="12192000" cy="6858000"/>
          </a:xfrm>
          <a:prstGeom prst="rect">
            <a:avLst/>
          </a:prstGeom>
        </p:spPr>
      </p:pic>
      <p:pic>
        <p:nvPicPr>
          <p:cNvPr id="6" name="bamboo"/>
          <p:cNvPicPr>
            <a:picLocks noChangeAspect="1"/>
          </p:cNvPicPr>
          <p:nvPr/>
        </p:nvPicPr>
        <p:blipFill rotWithShape="1">
          <a:blip r:embed="rId5" cstate="print">
            <a:extLst>
              <a:ext uri="{28A0092B-C50C-407E-A947-70E740481C1C}">
                <a14:useLocalDpi xmlns:a14="http://schemas.microsoft.com/office/drawing/2010/main" val="0"/>
              </a:ext>
            </a:extLst>
          </a:blip>
          <a:srcRect t="54648" b="16019"/>
          <a:stretch/>
        </p:blipFill>
        <p:spPr>
          <a:xfrm>
            <a:off x="1" y="3749040"/>
            <a:ext cx="12192136" cy="2011680"/>
          </a:xfrm>
          <a:prstGeom prst="rect">
            <a:avLst/>
          </a:prstGeom>
        </p:spPr>
      </p:pic>
      <p:pic>
        <p:nvPicPr>
          <p:cNvPr id="8" name="hand"/>
          <p:cNvPicPr>
            <a:picLocks noChangeAspect="1"/>
          </p:cNvPicPr>
          <p:nvPr/>
        </p:nvPicPr>
        <p:blipFill rotWithShape="1">
          <a:blip r:embed="rId6" cstate="print">
            <a:extLst>
              <a:ext uri="{28A0092B-C50C-407E-A947-70E740481C1C}">
                <a14:useLocalDpi xmlns:a14="http://schemas.microsoft.com/office/drawing/2010/main" val="0"/>
              </a:ext>
            </a:extLst>
          </a:blip>
          <a:srcRect t="59994" b="13340"/>
          <a:stretch/>
        </p:blipFill>
        <p:spPr>
          <a:xfrm>
            <a:off x="-136" y="4114800"/>
            <a:ext cx="12192272" cy="1828800"/>
          </a:xfrm>
          <a:prstGeom prst="rect">
            <a:avLst/>
          </a:prstGeom>
        </p:spPr>
      </p:pic>
      <p:pic>
        <p:nvPicPr>
          <p:cNvPr id="7" name="merah putih">
            <a:hlinkClick r:id="rId7" action="ppaction://hlinksldjump"/>
          </p:cNvPr>
          <p:cNvPicPr>
            <a:picLocks noChangeAspect="1"/>
          </p:cNvPicPr>
          <p:nvPr/>
        </p:nvPicPr>
        <p:blipFill rotWithShape="1">
          <a:blip r:embed="rId8" cstate="print">
            <a:extLst>
              <a:ext uri="{28A0092B-C50C-407E-A947-70E740481C1C}">
                <a14:useLocalDpi xmlns:a14="http://schemas.microsoft.com/office/drawing/2010/main" val="0"/>
              </a:ext>
            </a:extLst>
          </a:blip>
          <a:srcRect t="75972" r="26" b="26"/>
          <a:stretch/>
        </p:blipFill>
        <p:spPr>
          <a:xfrm>
            <a:off x="0" y="5212080"/>
            <a:ext cx="12188952" cy="1645920"/>
          </a:xfrm>
          <a:prstGeom prst="rect">
            <a:avLst/>
          </a:prstGeom>
        </p:spPr>
      </p:pic>
      <p:pic>
        <p:nvPicPr>
          <p:cNvPr id="3" name="judul"/>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1096" y="674181"/>
            <a:ext cx="8369808" cy="1894000"/>
          </a:xfrm>
          <a:prstGeom prst="rect">
            <a:avLst/>
          </a:prstGeom>
        </p:spPr>
      </p:pic>
      <p:pic>
        <p:nvPicPr>
          <p:cNvPr id="11" name="B.Materi">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84675" y="3242362"/>
            <a:ext cx="1901122" cy="855884"/>
          </a:xfrm>
          <a:prstGeom prst="rect">
            <a:avLst/>
          </a:prstGeom>
        </p:spPr>
      </p:pic>
      <p:pic>
        <p:nvPicPr>
          <p:cNvPr id="10" name="B.Kuis">
            <a:hlinkClick r:id="rId12" action="ppaction://hlinksldjump"/>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84675" y="4344485"/>
            <a:ext cx="1901122" cy="855884"/>
          </a:xfrm>
          <a:prstGeom prst="rect">
            <a:avLst/>
          </a:prstGeom>
        </p:spPr>
      </p:pic>
      <p:pic>
        <p:nvPicPr>
          <p:cNvPr id="12" name="B.Kelompok"/>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06202" y="4344485"/>
            <a:ext cx="1901122" cy="855884"/>
          </a:xfrm>
          <a:prstGeom prst="rect">
            <a:avLst/>
          </a:prstGeom>
        </p:spPr>
      </p:pic>
      <p:pic>
        <p:nvPicPr>
          <p:cNvPr id="9" name="B.TP"/>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06201" y="3255066"/>
            <a:ext cx="1901122" cy="855884"/>
          </a:xfrm>
          <a:prstGeom prst="rect">
            <a:avLst/>
          </a:prstGeom>
        </p:spPr>
      </p:pic>
    </p:spTree>
    <p:extLst>
      <p:ext uri="{BB962C8B-B14F-4D97-AF65-F5344CB8AC3E}">
        <p14:creationId xmlns:p14="http://schemas.microsoft.com/office/powerpoint/2010/main" val="20999590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53" fill="hold"/>
                                        <p:tgtEl>
                                          <p:spTgt spid="4"/>
                                        </p:tgtEl>
                                      </p:cBhvr>
                                    </p:cmd>
                                  </p:childTnLst>
                                </p:cTn>
                              </p:par>
                              <p:par>
                                <p:cTn id="7" presetID="2" presetClass="entr" presetSubtype="4"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000" fill="hold"/>
                                        <p:tgtEl>
                                          <p:spTgt spid="6"/>
                                        </p:tgtEl>
                                        <p:attrNameLst>
                                          <p:attrName>ppt_x</p:attrName>
                                        </p:attrNameLst>
                                      </p:cBhvr>
                                      <p:tavLst>
                                        <p:tav tm="0">
                                          <p:val>
                                            <p:strVal val="#ppt_x"/>
                                          </p:val>
                                        </p:tav>
                                        <p:tav tm="100000">
                                          <p:val>
                                            <p:strVal val="#ppt_x"/>
                                          </p:val>
                                        </p:tav>
                                      </p:tavLst>
                                    </p:anim>
                                    <p:anim calcmode="lin" valueType="num">
                                      <p:cBhvr additive="base">
                                        <p:cTn id="10" dur="1000" fill="hold"/>
                                        <p:tgtEl>
                                          <p:spTgt spid="6"/>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75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ppt_x"/>
                                          </p:val>
                                        </p:tav>
                                        <p:tav tm="100000">
                                          <p:val>
                                            <p:strVal val="#ppt_x"/>
                                          </p:val>
                                        </p:tav>
                                      </p:tavLst>
                                    </p:anim>
                                    <p:anim calcmode="lin" valueType="num">
                                      <p:cBhvr additive="base">
                                        <p:cTn id="14" dur="1000" fill="hold"/>
                                        <p:tgtEl>
                                          <p:spTgt spid="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strVal val="#ppt_x"/>
                                          </p:val>
                                        </p:tav>
                                        <p:tav tm="100000">
                                          <p:val>
                                            <p:strVal val="#ppt_x"/>
                                          </p:val>
                                        </p:tav>
                                      </p:tavLst>
                                    </p:anim>
                                    <p:anim calcmode="lin" valueType="num">
                                      <p:cBhvr>
                                        <p:cTn id="34" dur="5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repeatCount="indefinite" fill="remove" display="0">
                  <p:stCondLst>
                    <p:cond delay="indefinite"/>
                  </p:stCondLst>
                </p:cTn>
                <p:tgtEl>
                  <p:spTgt spid="4"/>
                </p:tgtEl>
              </p:cMediaNode>
            </p:video>
            <p:seq concurrent="1" nextAc="seek">
              <p:cTn id="41" restart="whenNotActive" fill="hold" evtFilter="cancelBubble" nodeType="interactiveSeq">
                <p:stCondLst>
                  <p:cond evt="onClick" delay="0">
                    <p:tgtEl>
                      <p:spTgt spid="4"/>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withEffect">
                                  <p:stCondLst>
                                    <p:cond delay="0"/>
                                  </p:stCondLst>
                                  <p:childTnLst>
                                    <p:cmd type="call" cmd="togglePause">
                                      <p:cBhvr>
                                        <p:cTn id="4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13154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46203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301235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184644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1" name="Rectangle 10"/>
          <p:cNvSpPr/>
          <p:nvPr/>
        </p:nvSpPr>
        <p:spPr>
          <a:xfrm>
            <a:off x="4003659" y="1702140"/>
            <a:ext cx="7699849" cy="954107"/>
          </a:xfrm>
          <a:prstGeom prst="rect">
            <a:avLst/>
          </a:prstGeom>
        </p:spPr>
        <p:txBody>
          <a:bodyPr wrap="square">
            <a:spAutoFit/>
          </a:bodyPr>
          <a:lstStyle/>
          <a:p>
            <a:r>
              <a:rPr lang="en-US" sz="2800" dirty="0" smtClean="0">
                <a:solidFill>
                  <a:schemeClr val="bg1">
                    <a:lumMod val="95000"/>
                  </a:schemeClr>
                </a:solidFill>
              </a:rPr>
              <a:t>1. </a:t>
            </a:r>
            <a:r>
              <a:rPr lang="en-US" sz="2800" dirty="0" err="1" smtClean="0">
                <a:solidFill>
                  <a:schemeClr val="bg1">
                    <a:lumMod val="95000"/>
                  </a:schemeClr>
                </a:solidFill>
              </a:rPr>
              <a:t>Bendera</a:t>
            </a:r>
            <a:r>
              <a:rPr lang="en-US" sz="2800" dirty="0" smtClean="0">
                <a:solidFill>
                  <a:schemeClr val="bg1">
                    <a:lumMod val="95000"/>
                  </a:schemeClr>
                </a:solidFill>
              </a:rPr>
              <a:t> </a:t>
            </a:r>
            <a:r>
              <a:rPr lang="en-US" sz="2800" dirty="0">
                <a:solidFill>
                  <a:schemeClr val="bg1">
                    <a:lumMod val="95000"/>
                  </a:schemeClr>
                </a:solidFill>
              </a:rPr>
              <a:t>Sang Saka </a:t>
            </a:r>
            <a:r>
              <a:rPr lang="en-US" sz="2800" dirty="0" err="1">
                <a:solidFill>
                  <a:schemeClr val="bg1">
                    <a:lumMod val="95000"/>
                  </a:schemeClr>
                </a:solidFill>
              </a:rPr>
              <a:t>Merah</a:t>
            </a:r>
            <a:r>
              <a:rPr lang="en-US" sz="2800" dirty="0">
                <a:solidFill>
                  <a:schemeClr val="bg1">
                    <a:lumMod val="95000"/>
                  </a:schemeClr>
                </a:solidFill>
              </a:rPr>
              <a:t> </a:t>
            </a:r>
            <a:r>
              <a:rPr lang="en-US" sz="2800" dirty="0" err="1">
                <a:solidFill>
                  <a:schemeClr val="bg1">
                    <a:lumMod val="95000"/>
                  </a:schemeClr>
                </a:solidFill>
              </a:rPr>
              <a:t>Putih</a:t>
            </a:r>
            <a:r>
              <a:rPr lang="en-US" sz="2800" dirty="0">
                <a:solidFill>
                  <a:schemeClr val="bg1">
                    <a:lumMod val="95000"/>
                  </a:schemeClr>
                </a:solidFill>
              </a:rPr>
              <a:t> yang </a:t>
            </a:r>
            <a:r>
              <a:rPr lang="en-US" sz="2800" dirty="0" err="1">
                <a:solidFill>
                  <a:schemeClr val="bg1">
                    <a:lumMod val="95000"/>
                  </a:schemeClr>
                </a:solidFill>
              </a:rPr>
              <a:t>dikibarkan</a:t>
            </a:r>
            <a:r>
              <a:rPr lang="en-US" sz="2800" dirty="0">
                <a:solidFill>
                  <a:schemeClr val="bg1">
                    <a:lumMod val="95000"/>
                  </a:schemeClr>
                </a:solidFill>
              </a:rPr>
              <a:t> </a:t>
            </a:r>
            <a:r>
              <a:rPr lang="en-US" sz="2800" dirty="0" err="1">
                <a:solidFill>
                  <a:schemeClr val="bg1">
                    <a:lumMod val="95000"/>
                  </a:schemeClr>
                </a:solidFill>
              </a:rPr>
              <a:t>setelah</a:t>
            </a:r>
            <a:r>
              <a:rPr lang="en-US" sz="2800" dirty="0">
                <a:solidFill>
                  <a:schemeClr val="bg1">
                    <a:lumMod val="95000"/>
                  </a:schemeClr>
                </a:solidFill>
              </a:rPr>
              <a:t> </a:t>
            </a:r>
            <a:r>
              <a:rPr lang="en-US" sz="2800" dirty="0" err="1">
                <a:solidFill>
                  <a:schemeClr val="bg1">
                    <a:lumMod val="95000"/>
                  </a:schemeClr>
                </a:solidFill>
              </a:rPr>
              <a:t>pembacaan</a:t>
            </a:r>
            <a:r>
              <a:rPr lang="en-US" sz="2800" dirty="0">
                <a:solidFill>
                  <a:schemeClr val="bg1">
                    <a:lumMod val="95000"/>
                  </a:schemeClr>
                </a:solidFill>
              </a:rPr>
              <a:t> </a:t>
            </a:r>
            <a:r>
              <a:rPr lang="en-US" sz="2800" dirty="0" err="1">
                <a:solidFill>
                  <a:schemeClr val="bg1">
                    <a:lumMod val="95000"/>
                  </a:schemeClr>
                </a:solidFill>
              </a:rPr>
              <a:t>Proklamasi</a:t>
            </a:r>
            <a:r>
              <a:rPr lang="en-US" sz="2800" dirty="0">
                <a:solidFill>
                  <a:schemeClr val="bg1">
                    <a:lumMod val="95000"/>
                  </a:schemeClr>
                </a:solidFill>
              </a:rPr>
              <a:t> </a:t>
            </a:r>
            <a:r>
              <a:rPr lang="en-US" sz="2800" dirty="0" err="1">
                <a:solidFill>
                  <a:schemeClr val="bg1">
                    <a:lumMod val="95000"/>
                  </a:schemeClr>
                </a:solidFill>
              </a:rPr>
              <a:t>dijahit</a:t>
            </a:r>
            <a:r>
              <a:rPr lang="en-US" sz="2800" dirty="0">
                <a:solidFill>
                  <a:schemeClr val="bg1">
                    <a:lumMod val="95000"/>
                  </a:schemeClr>
                </a:solidFill>
              </a:rPr>
              <a:t> </a:t>
            </a:r>
            <a:r>
              <a:rPr lang="en-US" sz="2800" dirty="0" err="1">
                <a:solidFill>
                  <a:schemeClr val="bg1">
                    <a:lumMod val="95000"/>
                  </a:schemeClr>
                </a:solidFill>
              </a:rPr>
              <a:t>oleh</a:t>
            </a:r>
            <a:endParaRPr lang="en-US" sz="4800" dirty="0">
              <a:solidFill>
                <a:schemeClr val="bg1">
                  <a:lumMod val="95000"/>
                </a:schemeClr>
              </a:solidFill>
              <a:latin typeface="Helvetica Rounded" pitchFamily="50" charset="0"/>
            </a:endParaRPr>
          </a:p>
        </p:txBody>
      </p:sp>
      <p:sp>
        <p:nvSpPr>
          <p:cNvPr id="4" name="Rectangle 3"/>
          <p:cNvSpPr/>
          <p:nvPr/>
        </p:nvSpPr>
        <p:spPr>
          <a:xfrm>
            <a:off x="4003660" y="3108273"/>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Latief</a:t>
            </a:r>
            <a:r>
              <a:rPr lang="en-US" dirty="0" smtClean="0"/>
              <a:t> </a:t>
            </a:r>
            <a:r>
              <a:rPr lang="en-US" dirty="0" err="1" smtClean="0"/>
              <a:t>Hendraningrat</a:t>
            </a:r>
            <a:endParaRPr lang="en-US" dirty="0"/>
          </a:p>
        </p:txBody>
      </p:sp>
      <p:sp>
        <p:nvSpPr>
          <p:cNvPr id="13" name="Rectangle 12"/>
          <p:cNvSpPr/>
          <p:nvPr/>
        </p:nvSpPr>
        <p:spPr>
          <a:xfrm>
            <a:off x="7640133" y="3108358"/>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Soekarno</a:t>
            </a:r>
            <a:endParaRPr lang="en-US" dirty="0"/>
          </a:p>
        </p:txBody>
      </p:sp>
      <p:sp>
        <p:nvSpPr>
          <p:cNvPr id="14" name="Rectangle 13"/>
          <p:cNvSpPr/>
          <p:nvPr/>
        </p:nvSpPr>
        <p:spPr>
          <a:xfrm>
            <a:off x="4003659"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W.R.Supratman</a:t>
            </a:r>
            <a:endParaRPr lang="en-US" dirty="0"/>
          </a:p>
        </p:txBody>
      </p:sp>
      <p:sp>
        <p:nvSpPr>
          <p:cNvPr id="15" name="Rectangle 14"/>
          <p:cNvSpPr/>
          <p:nvPr/>
        </p:nvSpPr>
        <p:spPr>
          <a:xfrm>
            <a:off x="7640133" y="3683784"/>
            <a:ext cx="3458095" cy="4405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Fatmawati</a:t>
            </a:r>
            <a:endParaRPr lang="en-US" dirty="0"/>
          </a:p>
        </p:txBody>
      </p:sp>
    </p:spTree>
    <p:extLst>
      <p:ext uri="{BB962C8B-B14F-4D97-AF65-F5344CB8AC3E}">
        <p14:creationId xmlns:p14="http://schemas.microsoft.com/office/powerpoint/2010/main" val="231156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
        <p:nvSpPr>
          <p:cNvPr id="11" name="Rectangle 10"/>
          <p:cNvSpPr/>
          <p:nvPr/>
        </p:nvSpPr>
        <p:spPr>
          <a:xfrm>
            <a:off x="4003659" y="1702140"/>
            <a:ext cx="7699849" cy="523220"/>
          </a:xfrm>
          <a:prstGeom prst="rect">
            <a:avLst/>
          </a:prstGeom>
        </p:spPr>
        <p:txBody>
          <a:bodyPr wrap="square">
            <a:spAutoFit/>
          </a:bodyPr>
          <a:lstStyle/>
          <a:p>
            <a:r>
              <a:rPr lang="en-US" sz="2800" dirty="0" err="1" smtClean="0">
                <a:solidFill>
                  <a:schemeClr val="bg1">
                    <a:lumMod val="95000"/>
                  </a:schemeClr>
                </a:solidFill>
              </a:rPr>
              <a:t>Nilai</a:t>
            </a:r>
            <a:r>
              <a:rPr lang="en-US" sz="2800" dirty="0" smtClean="0">
                <a:solidFill>
                  <a:schemeClr val="bg1">
                    <a:lumMod val="95000"/>
                  </a:schemeClr>
                </a:solidFill>
              </a:rPr>
              <a:t> </a:t>
            </a:r>
            <a:r>
              <a:rPr lang="en-US" sz="2800" dirty="0" err="1" smtClean="0">
                <a:solidFill>
                  <a:schemeClr val="bg1">
                    <a:lumMod val="95000"/>
                  </a:schemeClr>
                </a:solidFill>
              </a:rPr>
              <a:t>Anda</a:t>
            </a:r>
            <a:endParaRPr lang="en-US" sz="4800" dirty="0">
              <a:solidFill>
                <a:schemeClr val="bg1">
                  <a:lumMod val="95000"/>
                </a:schemeClr>
              </a:solidFill>
              <a:latin typeface="Helvetica Rounded" pitchFamily="50" charset="0"/>
            </a:endParaRPr>
          </a:p>
        </p:txBody>
      </p:sp>
    </p:spTree>
    <p:controls>
      <mc:AlternateContent xmlns:mc="http://schemas.openxmlformats.org/markup-compatibility/2006">
        <mc:Choice xmlns:v="urn:schemas-microsoft-com:vml" Requires="v">
          <p:control spid="1026" name="Label1" r:id="rId4" imgW="1504800" imgH="647640"/>
        </mc:Choice>
        <mc:Fallback>
          <p:control name="Label1" r:id="rId4" imgW="1504800" imgH="647640">
            <p:pic>
              <p:nvPicPr>
                <p:cNvPr id="5" name="Label1"/>
                <p:cNvPicPr>
                  <a:picLocks/>
                </p:cNvPicPr>
                <p:nvPr/>
              </p:nvPicPr>
              <p:blipFill>
                <a:blip r:embed="rId7"/>
                <a:stretch>
                  <a:fillRect/>
                </a:stretch>
              </p:blipFill>
              <p:spPr>
                <a:xfrm>
                  <a:off x="4073525" y="2225675"/>
                  <a:ext cx="1504950" cy="642938"/>
                </a:xfrm>
                <a:prstGeom prst="rect">
                  <a:avLst/>
                </a:prstGeom>
              </p:spPr>
            </p:pic>
          </p:control>
        </mc:Fallback>
      </mc:AlternateContent>
    </p:controls>
    <p:extLst>
      <p:ext uri="{BB962C8B-B14F-4D97-AF65-F5344CB8AC3E}">
        <p14:creationId xmlns:p14="http://schemas.microsoft.com/office/powerpoint/2010/main" val="9794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8"/>
                </p:tgtEl>
              </p:cMediaNode>
            </p:video>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7" name="Rectangle 6"/>
          <p:cNvSpPr/>
          <p:nvPr/>
        </p:nvSpPr>
        <p:spPr>
          <a:xfrm>
            <a:off x="4003659" y="1371600"/>
            <a:ext cx="7699849" cy="1200329"/>
          </a:xfrm>
          <a:prstGeom prst="rect">
            <a:avLst/>
          </a:prstGeom>
        </p:spPr>
        <p:txBody>
          <a:bodyPr wrap="square">
            <a:spAutoFit/>
          </a:bodyPr>
          <a:lstStyle/>
          <a:p>
            <a:pPr algn="ctr"/>
            <a:r>
              <a:rPr lang="id-ID" sz="3600" dirty="0" smtClean="0">
                <a:solidFill>
                  <a:schemeClr val="bg1"/>
                </a:solidFill>
                <a:latin typeface="Helvetica Rounded" pitchFamily="50" charset="0"/>
              </a:rPr>
              <a:t>Pertemuan di Dalat</a:t>
            </a:r>
          </a:p>
          <a:p>
            <a:pPr algn="ctr"/>
            <a:r>
              <a:rPr lang="id-ID" sz="3600" dirty="0" smtClean="0">
                <a:solidFill>
                  <a:schemeClr val="bg1"/>
                </a:solidFill>
                <a:latin typeface="Helvetica Rounded" pitchFamily="50" charset="0"/>
              </a:rPr>
              <a:t>(Vietnam)</a:t>
            </a:r>
            <a:endParaRPr lang="en-US" sz="3600" dirty="0">
              <a:solidFill>
                <a:schemeClr val="bg1"/>
              </a:solidFill>
              <a:latin typeface="Helvetica Rounded" pitchFamily="50" charset="0"/>
            </a:endParaRPr>
          </a:p>
        </p:txBody>
      </p:sp>
      <p:sp>
        <p:nvSpPr>
          <p:cNvPr id="8" name="Rectangle 7"/>
          <p:cNvSpPr/>
          <p:nvPr/>
        </p:nvSpPr>
        <p:spPr>
          <a:xfrm>
            <a:off x="4003659" y="2756169"/>
            <a:ext cx="7680667" cy="2554545"/>
          </a:xfrm>
          <a:prstGeom prst="rect">
            <a:avLst/>
          </a:prstGeom>
        </p:spPr>
        <p:txBody>
          <a:bodyPr wrap="square">
            <a:spAutoFit/>
          </a:bodyPr>
          <a:lstStyle/>
          <a:p>
            <a:pPr algn="just"/>
            <a:r>
              <a:rPr lang="id-ID" sz="2000" dirty="0">
                <a:solidFill>
                  <a:schemeClr val="bg1"/>
                </a:solidFill>
              </a:rPr>
              <a:t>Pada tanggal 12 Agustus 1945 tiga tokoh pergerakan nasional, yaitu Dr. Radjiman Wedyodiningrat, Ir. Soekarno, dan Drs. Mohammad Hatta memenuhi undangan Jenderal Terauchi di Dalat (Vietnam Selatan). Jenderal Terauchi adalah Panglima tentara Jepang di Asia Tenggara. Dalam pertemuan itu, Jenderal Terauchi mengatakan pemerintah Jepang telah memutuskan untuk memberikan kemerdekaan kepada Indonesia. Keputusan itu diambil setelah Amerika Serikat menjatuhkan bom atom di Jepang.</a:t>
            </a:r>
          </a:p>
        </p:txBody>
      </p:sp>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7"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Tree>
    <p:extLst>
      <p:ext uri="{BB962C8B-B14F-4D97-AF65-F5344CB8AC3E}">
        <p14:creationId xmlns:p14="http://schemas.microsoft.com/office/powerpoint/2010/main" val="19396703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6"/>
                                        </p:tgtEl>
                                      </p:cBhvr>
                                    </p:cmd>
                                  </p:childTnLst>
                                </p:cTn>
                              </p:par>
                              <p:par>
                                <p:cTn id="7" presetID="42" presetClass="entr" presetSubtype="0" fill="hold" grpId="0"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UI2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7" name="Rectangle 6"/>
          <p:cNvSpPr/>
          <p:nvPr/>
        </p:nvSpPr>
        <p:spPr>
          <a:xfrm>
            <a:off x="5444838" y="2634780"/>
            <a:ext cx="6096000" cy="707886"/>
          </a:xfrm>
          <a:prstGeom prst="rect">
            <a:avLst/>
          </a:prstGeom>
        </p:spPr>
        <p:txBody>
          <a:bodyPr>
            <a:spAutoFit/>
          </a:bodyPr>
          <a:lstStyle/>
          <a:p>
            <a:pPr algn="just"/>
            <a:r>
              <a:rPr lang="en-US" sz="2000" dirty="0" err="1">
                <a:solidFill>
                  <a:schemeClr val="bg1"/>
                </a:solidFill>
              </a:rPr>
              <a:t>Bom</a:t>
            </a:r>
            <a:r>
              <a:rPr lang="en-US" sz="2000" dirty="0">
                <a:solidFill>
                  <a:schemeClr val="bg1"/>
                </a:solidFill>
              </a:rPr>
              <a:t> </a:t>
            </a:r>
            <a:r>
              <a:rPr lang="en-US" sz="2000" dirty="0" err="1">
                <a:solidFill>
                  <a:schemeClr val="bg1"/>
                </a:solidFill>
              </a:rPr>
              <a:t>pertama</a:t>
            </a:r>
            <a:r>
              <a:rPr lang="en-US" sz="2000" dirty="0">
                <a:solidFill>
                  <a:schemeClr val="bg1"/>
                </a:solidFill>
              </a:rPr>
              <a:t> </a:t>
            </a:r>
            <a:r>
              <a:rPr lang="en-US" sz="2000" dirty="0" err="1">
                <a:solidFill>
                  <a:schemeClr val="bg1"/>
                </a:solidFill>
              </a:rPr>
              <a:t>dijatuhkan</a:t>
            </a:r>
            <a:r>
              <a:rPr lang="en-US" sz="2000" dirty="0">
                <a:solidFill>
                  <a:schemeClr val="bg1"/>
                </a:solidFill>
              </a:rPr>
              <a:t> di </a:t>
            </a:r>
            <a:r>
              <a:rPr lang="en-US" sz="2000" dirty="0" err="1">
                <a:solidFill>
                  <a:schemeClr val="bg1"/>
                </a:solidFill>
              </a:rPr>
              <a:t>kota</a:t>
            </a:r>
            <a:r>
              <a:rPr lang="en-US" sz="2000" dirty="0">
                <a:solidFill>
                  <a:schemeClr val="bg1"/>
                </a:solidFill>
              </a:rPr>
              <a:t> Hiroshima </a:t>
            </a:r>
            <a:r>
              <a:rPr lang="en-US" sz="2000" dirty="0" err="1">
                <a:solidFill>
                  <a:schemeClr val="bg1"/>
                </a:solidFill>
              </a:rPr>
              <a:t>pada</a:t>
            </a:r>
            <a:r>
              <a:rPr lang="en-US" sz="2000" dirty="0">
                <a:solidFill>
                  <a:schemeClr val="bg1"/>
                </a:solidFill>
              </a:rPr>
              <a:t> </a:t>
            </a:r>
            <a:r>
              <a:rPr lang="en-US" sz="2000" dirty="0" err="1">
                <a:solidFill>
                  <a:schemeClr val="bg1"/>
                </a:solidFill>
              </a:rPr>
              <a:t>tanggal</a:t>
            </a:r>
            <a:r>
              <a:rPr lang="en-US" sz="2000" dirty="0">
                <a:solidFill>
                  <a:schemeClr val="bg1"/>
                </a:solidFill>
              </a:rPr>
              <a:t> 6 </a:t>
            </a:r>
            <a:r>
              <a:rPr lang="en-US" sz="2000" dirty="0" err="1">
                <a:solidFill>
                  <a:schemeClr val="bg1"/>
                </a:solidFill>
              </a:rPr>
              <a:t>Agustus</a:t>
            </a:r>
            <a:r>
              <a:rPr lang="en-US" sz="2000" dirty="0">
                <a:solidFill>
                  <a:schemeClr val="bg1"/>
                </a:solidFill>
              </a:rPr>
              <a:t> 1945</a:t>
            </a:r>
            <a:endParaRPr lang="id-ID" sz="2000" dirty="0">
              <a:solidFill>
                <a:schemeClr val="bg1"/>
              </a:solidFill>
            </a:endParaRPr>
          </a:p>
        </p:txBody>
      </p:sp>
      <p:sp>
        <p:nvSpPr>
          <p:cNvPr id="8" name="Rectangle 7"/>
          <p:cNvSpPr/>
          <p:nvPr/>
        </p:nvSpPr>
        <p:spPr>
          <a:xfrm>
            <a:off x="5444838" y="3816927"/>
            <a:ext cx="6096000" cy="707886"/>
          </a:xfrm>
          <a:prstGeom prst="rect">
            <a:avLst/>
          </a:prstGeom>
        </p:spPr>
        <p:txBody>
          <a:bodyPr>
            <a:spAutoFit/>
          </a:bodyPr>
          <a:lstStyle/>
          <a:p>
            <a:pPr algn="just"/>
            <a:r>
              <a:rPr lang="en-US" sz="2000" dirty="0" err="1">
                <a:solidFill>
                  <a:schemeClr val="bg1"/>
                </a:solidFill>
              </a:rPr>
              <a:t>Bom</a:t>
            </a:r>
            <a:r>
              <a:rPr lang="en-US" sz="2000" dirty="0">
                <a:solidFill>
                  <a:schemeClr val="bg1"/>
                </a:solidFill>
              </a:rPr>
              <a:t> </a:t>
            </a:r>
            <a:r>
              <a:rPr lang="id-ID" sz="2000" dirty="0" smtClean="0">
                <a:solidFill>
                  <a:schemeClr val="bg1"/>
                </a:solidFill>
              </a:rPr>
              <a:t>kedua</a:t>
            </a:r>
            <a:r>
              <a:rPr lang="en-US" sz="2000" dirty="0" smtClean="0">
                <a:solidFill>
                  <a:schemeClr val="bg1"/>
                </a:solidFill>
              </a:rPr>
              <a:t> </a:t>
            </a:r>
            <a:r>
              <a:rPr lang="en-US" sz="2000" dirty="0" err="1">
                <a:solidFill>
                  <a:schemeClr val="bg1"/>
                </a:solidFill>
              </a:rPr>
              <a:t>dijatuhkan</a:t>
            </a:r>
            <a:r>
              <a:rPr lang="en-US" sz="2000" dirty="0">
                <a:solidFill>
                  <a:schemeClr val="bg1"/>
                </a:solidFill>
              </a:rPr>
              <a:t> di </a:t>
            </a:r>
            <a:r>
              <a:rPr lang="en-US" sz="2000" dirty="0" err="1">
                <a:solidFill>
                  <a:schemeClr val="bg1"/>
                </a:solidFill>
              </a:rPr>
              <a:t>kota</a:t>
            </a:r>
            <a:r>
              <a:rPr lang="en-US" sz="2000" dirty="0">
                <a:solidFill>
                  <a:schemeClr val="bg1"/>
                </a:solidFill>
              </a:rPr>
              <a:t> Nagasaki </a:t>
            </a:r>
            <a:r>
              <a:rPr lang="en-US" sz="2000" dirty="0" err="1">
                <a:solidFill>
                  <a:schemeClr val="bg1"/>
                </a:solidFill>
              </a:rPr>
              <a:t>pada</a:t>
            </a:r>
            <a:r>
              <a:rPr lang="en-US" sz="2000" dirty="0">
                <a:solidFill>
                  <a:schemeClr val="bg1"/>
                </a:solidFill>
              </a:rPr>
              <a:t> </a:t>
            </a:r>
            <a:r>
              <a:rPr lang="en-US" sz="2000" dirty="0" err="1">
                <a:solidFill>
                  <a:schemeClr val="bg1"/>
                </a:solidFill>
              </a:rPr>
              <a:t>tanggal</a:t>
            </a:r>
            <a:r>
              <a:rPr lang="en-US" sz="2000" dirty="0">
                <a:solidFill>
                  <a:schemeClr val="bg1"/>
                </a:solidFill>
              </a:rPr>
              <a:t> 9 </a:t>
            </a:r>
            <a:r>
              <a:rPr lang="en-US" sz="2000" dirty="0" err="1">
                <a:solidFill>
                  <a:schemeClr val="bg1"/>
                </a:solidFill>
              </a:rPr>
              <a:t>Agustus</a:t>
            </a:r>
            <a:r>
              <a:rPr lang="en-US" sz="2000" dirty="0">
                <a:solidFill>
                  <a:schemeClr val="bg1"/>
                </a:solidFill>
              </a:rPr>
              <a:t> 1945</a:t>
            </a:r>
            <a:endParaRPr lang="id-ID" sz="2000" dirty="0">
              <a:solidFill>
                <a:schemeClr val="bg1"/>
              </a:solidFill>
            </a:endParaRPr>
          </a:p>
        </p:txBody>
      </p:sp>
      <p:pic>
        <p:nvPicPr>
          <p:cNvPr id="10" name="Picture 9">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2" name="Picture 11">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Tree>
    <p:extLst>
      <p:ext uri="{BB962C8B-B14F-4D97-AF65-F5344CB8AC3E}">
        <p14:creationId xmlns:p14="http://schemas.microsoft.com/office/powerpoint/2010/main" val="12698328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6"/>
                                        </p:tgtEl>
                                      </p:cBhvr>
                                    </p:cmd>
                                  </p:childTnLst>
                                </p:cTn>
                              </p:par>
                              <p:par>
                                <p:cTn id="7" presetID="42" presetClass="entr" presetSubtype="0" fill="hold" grpId="0"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remove"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ut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6" cy="6858000"/>
          </a:xfrm>
        </p:spPr>
      </p:pic>
      <p:sp>
        <p:nvSpPr>
          <p:cNvPr id="2" name="Title 1"/>
          <p:cNvSpPr>
            <a:spLocks noGrp="1"/>
          </p:cNvSpPr>
          <p:nvPr>
            <p:ph type="title"/>
          </p:nvPr>
        </p:nvSpPr>
        <p:spPr/>
        <p:txBody>
          <a:bodyPr/>
          <a:lstStyle/>
          <a:p>
            <a:r>
              <a:rPr lang="id-ID" dirty="0" smtClean="0"/>
              <a:t> </a:t>
            </a:r>
            <a:endParaRPr lang="en-US" dirty="0"/>
          </a:p>
        </p:txBody>
      </p:sp>
      <p:sp>
        <p:nvSpPr>
          <p:cNvPr id="5" name="Cloud Callout 4"/>
          <p:cNvSpPr/>
          <p:nvPr/>
        </p:nvSpPr>
        <p:spPr>
          <a:xfrm>
            <a:off x="7742554" y="2456713"/>
            <a:ext cx="2243927" cy="1375165"/>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US" sz="1400" dirty="0" err="1" smtClean="0">
                <a:solidFill>
                  <a:schemeClr val="tx1"/>
                </a:solidFill>
              </a:rPr>
              <a:t>Jepang</a:t>
            </a:r>
            <a:r>
              <a:rPr lang="en-US" sz="1400" dirty="0" smtClean="0">
                <a:solidFill>
                  <a:schemeClr val="tx1"/>
                </a:solidFill>
              </a:rPr>
              <a:t> </a:t>
            </a:r>
            <a:r>
              <a:rPr lang="en-US" sz="1400" dirty="0" err="1" smtClean="0">
                <a:solidFill>
                  <a:schemeClr val="tx1"/>
                </a:solidFill>
              </a:rPr>
              <a:t>Kalah</a:t>
            </a:r>
            <a:r>
              <a:rPr lang="en-US" sz="1400" dirty="0" smtClean="0">
                <a:solidFill>
                  <a:schemeClr val="tx1"/>
                </a:solidFill>
              </a:rPr>
              <a:t>.!!</a:t>
            </a:r>
          </a:p>
          <a:p>
            <a:pPr algn="just"/>
            <a:r>
              <a:rPr lang="en-US" sz="1400" dirty="0" err="1" smtClean="0">
                <a:solidFill>
                  <a:schemeClr val="tx1"/>
                </a:solidFill>
              </a:rPr>
              <a:t>Jepang</a:t>
            </a:r>
            <a:r>
              <a:rPr lang="en-US" sz="1400" dirty="0" smtClean="0">
                <a:solidFill>
                  <a:schemeClr val="tx1"/>
                </a:solidFill>
              </a:rPr>
              <a:t> </a:t>
            </a:r>
            <a:r>
              <a:rPr lang="en-US" sz="1400" dirty="0" err="1" smtClean="0">
                <a:solidFill>
                  <a:schemeClr val="tx1"/>
                </a:solidFill>
              </a:rPr>
              <a:t>Menyerah</a:t>
            </a:r>
            <a:r>
              <a:rPr lang="en-US" sz="1400" dirty="0" smtClean="0">
                <a:solidFill>
                  <a:schemeClr val="tx1"/>
                </a:solidFill>
              </a:rPr>
              <a:t> </a:t>
            </a:r>
            <a:r>
              <a:rPr lang="en-US" sz="1400" dirty="0" err="1" smtClean="0">
                <a:solidFill>
                  <a:schemeClr val="tx1"/>
                </a:solidFill>
              </a:rPr>
              <a:t>Kepada</a:t>
            </a:r>
            <a:r>
              <a:rPr lang="en-US" sz="1400" dirty="0" smtClean="0">
                <a:solidFill>
                  <a:schemeClr val="tx1"/>
                </a:solidFill>
              </a:rPr>
              <a:t> </a:t>
            </a:r>
            <a:r>
              <a:rPr lang="en-US" sz="1400" dirty="0" err="1" smtClean="0">
                <a:solidFill>
                  <a:schemeClr val="tx1"/>
                </a:solidFill>
              </a:rPr>
              <a:t>Sekutu</a:t>
            </a:r>
            <a:r>
              <a:rPr lang="en-US" sz="1400" dirty="0" smtClean="0">
                <a:solidFill>
                  <a:schemeClr val="tx1"/>
                </a:solidFill>
              </a:rPr>
              <a:t>.!</a:t>
            </a:r>
            <a:endParaRPr lang="id-ID" sz="1400" dirty="0">
              <a:solidFill>
                <a:schemeClr val="tx1"/>
              </a:solidFill>
            </a:endParaRPr>
          </a:p>
        </p:txBody>
      </p:sp>
      <p:sp>
        <p:nvSpPr>
          <p:cNvPr id="9" name="Oval Callout 8"/>
          <p:cNvSpPr/>
          <p:nvPr/>
        </p:nvSpPr>
        <p:spPr>
          <a:xfrm flipH="1">
            <a:off x="2478360" y="777731"/>
            <a:ext cx="3235036" cy="2556164"/>
          </a:xfrm>
          <a:prstGeom prst="wedgeEllipseCallout">
            <a:avLst>
              <a:gd name="adj1" fmla="val -78652"/>
              <a:gd name="adj2" fmla="val 432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rPr>
              <a:t>Apa</a:t>
            </a:r>
            <a:r>
              <a:rPr lang="en-US" dirty="0" smtClean="0">
                <a:solidFill>
                  <a:schemeClr val="bg1"/>
                </a:solidFill>
              </a:rPr>
              <a:t>? </a:t>
            </a:r>
            <a:r>
              <a:rPr lang="en-US" dirty="0" err="1" smtClean="0">
                <a:solidFill>
                  <a:schemeClr val="bg1"/>
                </a:solidFill>
              </a:rPr>
              <a:t>Jepang</a:t>
            </a:r>
            <a:r>
              <a:rPr lang="en-US" dirty="0" smtClean="0">
                <a:solidFill>
                  <a:schemeClr val="bg1"/>
                </a:solidFill>
              </a:rPr>
              <a:t> </a:t>
            </a:r>
            <a:r>
              <a:rPr lang="en-US" dirty="0" err="1" smtClean="0">
                <a:solidFill>
                  <a:schemeClr val="bg1"/>
                </a:solidFill>
              </a:rPr>
              <a:t>menyerah</a:t>
            </a:r>
            <a:r>
              <a:rPr lang="en-US" dirty="0" smtClean="0">
                <a:solidFill>
                  <a:schemeClr val="bg1"/>
                </a:solidFill>
              </a:rPr>
              <a:t> </a:t>
            </a:r>
            <a:r>
              <a:rPr lang="en-US" dirty="0" err="1" smtClean="0">
                <a:solidFill>
                  <a:schemeClr val="bg1"/>
                </a:solidFill>
              </a:rPr>
              <a:t>kepada</a:t>
            </a:r>
            <a:r>
              <a:rPr lang="en-US" dirty="0" smtClean="0">
                <a:solidFill>
                  <a:schemeClr val="bg1"/>
                </a:solidFill>
              </a:rPr>
              <a:t> </a:t>
            </a:r>
            <a:r>
              <a:rPr lang="en-US" dirty="0" err="1" smtClean="0">
                <a:solidFill>
                  <a:schemeClr val="bg1"/>
                </a:solidFill>
              </a:rPr>
              <a:t>sekutu</a:t>
            </a:r>
            <a:r>
              <a:rPr lang="en-US" dirty="0" smtClean="0">
                <a:solidFill>
                  <a:schemeClr val="bg1"/>
                </a:solidFill>
              </a:rPr>
              <a:t>? </a:t>
            </a:r>
            <a:r>
              <a:rPr lang="en-US" dirty="0" err="1" smtClean="0">
                <a:solidFill>
                  <a:schemeClr val="bg1"/>
                </a:solidFill>
              </a:rPr>
              <a:t>Jepang</a:t>
            </a:r>
            <a:r>
              <a:rPr lang="en-US" dirty="0" smtClean="0">
                <a:solidFill>
                  <a:schemeClr val="bg1"/>
                </a:solidFill>
              </a:rPr>
              <a:t> </a:t>
            </a:r>
            <a:r>
              <a:rPr lang="en-US" dirty="0" err="1" smtClean="0">
                <a:solidFill>
                  <a:schemeClr val="bg1"/>
                </a:solidFill>
              </a:rPr>
              <a:t>kalah</a:t>
            </a:r>
            <a:r>
              <a:rPr lang="en-US" dirty="0" smtClean="0">
                <a:solidFill>
                  <a:schemeClr val="bg1"/>
                </a:solidFill>
              </a:rPr>
              <a:t>?</a:t>
            </a:r>
          </a:p>
          <a:p>
            <a:pPr algn="ctr"/>
            <a:endParaRPr lang="en-US" dirty="0">
              <a:solidFill>
                <a:schemeClr val="bg1"/>
              </a:solidFill>
            </a:endParaRPr>
          </a:p>
          <a:p>
            <a:pPr algn="ctr"/>
            <a:r>
              <a:rPr lang="en-US" dirty="0" err="1" smtClean="0">
                <a:solidFill>
                  <a:schemeClr val="bg1"/>
                </a:solidFill>
              </a:rPr>
              <a:t>Aku</a:t>
            </a:r>
            <a:r>
              <a:rPr lang="en-US" dirty="0" smtClean="0">
                <a:solidFill>
                  <a:schemeClr val="bg1"/>
                </a:solidFill>
              </a:rPr>
              <a:t> </a:t>
            </a:r>
            <a:r>
              <a:rPr lang="en-US" dirty="0" err="1" smtClean="0">
                <a:solidFill>
                  <a:schemeClr val="bg1"/>
                </a:solidFill>
              </a:rPr>
              <a:t>harus</a:t>
            </a:r>
            <a:r>
              <a:rPr lang="en-US" dirty="0" smtClean="0">
                <a:solidFill>
                  <a:schemeClr val="bg1"/>
                </a:solidFill>
              </a:rPr>
              <a:t> </a:t>
            </a:r>
            <a:r>
              <a:rPr lang="en-US" dirty="0" err="1" smtClean="0">
                <a:solidFill>
                  <a:schemeClr val="bg1"/>
                </a:solidFill>
              </a:rPr>
              <a:t>segera</a:t>
            </a:r>
            <a:r>
              <a:rPr lang="en-US" dirty="0" smtClean="0">
                <a:solidFill>
                  <a:schemeClr val="bg1"/>
                </a:solidFill>
              </a:rPr>
              <a:t> </a:t>
            </a:r>
            <a:r>
              <a:rPr lang="en-US" dirty="0" err="1" smtClean="0">
                <a:solidFill>
                  <a:schemeClr val="bg1"/>
                </a:solidFill>
              </a:rPr>
              <a:t>memberitahukan</a:t>
            </a:r>
            <a:r>
              <a:rPr lang="en-US" dirty="0" smtClean="0">
                <a:solidFill>
                  <a:schemeClr val="bg1"/>
                </a:solidFill>
              </a:rPr>
              <a:t> </a:t>
            </a:r>
            <a:r>
              <a:rPr lang="en-US" dirty="0" err="1" smtClean="0">
                <a:solidFill>
                  <a:schemeClr val="bg1"/>
                </a:solidFill>
              </a:rPr>
              <a:t>kepada</a:t>
            </a:r>
            <a:r>
              <a:rPr lang="en-US" dirty="0" smtClean="0">
                <a:solidFill>
                  <a:schemeClr val="bg1"/>
                </a:solidFill>
              </a:rPr>
              <a:t> Bung </a:t>
            </a:r>
            <a:r>
              <a:rPr lang="en-US" dirty="0" err="1" smtClean="0">
                <a:solidFill>
                  <a:schemeClr val="bg1"/>
                </a:solidFill>
              </a:rPr>
              <a:t>Karno</a:t>
            </a:r>
            <a:endParaRPr lang="id-ID" dirty="0">
              <a:solidFill>
                <a:schemeClr val="bg1"/>
              </a:solidFill>
            </a:endParaRPr>
          </a:p>
        </p:txBody>
      </p:sp>
      <p:pic>
        <p:nvPicPr>
          <p:cNvPr id="10" name="Picture 9">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sp>
        <p:nvSpPr>
          <p:cNvPr id="8" name="Rectangle 7"/>
          <p:cNvSpPr/>
          <p:nvPr/>
        </p:nvSpPr>
        <p:spPr>
          <a:xfrm>
            <a:off x="5194391" y="795714"/>
            <a:ext cx="7699849" cy="1200329"/>
          </a:xfrm>
          <a:prstGeom prst="rect">
            <a:avLst/>
          </a:prstGeom>
        </p:spPr>
        <p:txBody>
          <a:bodyPr wrap="square">
            <a:spAutoFit/>
          </a:bodyPr>
          <a:lstStyle/>
          <a:p>
            <a:pPr algn="ctr"/>
            <a:r>
              <a:rPr lang="id-ID" sz="3600" dirty="0" smtClean="0">
                <a:solidFill>
                  <a:schemeClr val="tx1">
                    <a:lumMod val="65000"/>
                    <a:lumOff val="35000"/>
                  </a:schemeClr>
                </a:solidFill>
                <a:latin typeface="Helvetica Rounded" pitchFamily="50" charset="0"/>
              </a:rPr>
              <a:t>Berita Kekalahan</a:t>
            </a:r>
          </a:p>
          <a:p>
            <a:pPr algn="ctr"/>
            <a:r>
              <a:rPr lang="id-ID" sz="3600" dirty="0" smtClean="0">
                <a:solidFill>
                  <a:schemeClr val="tx1">
                    <a:lumMod val="65000"/>
                    <a:lumOff val="35000"/>
                  </a:schemeClr>
                </a:solidFill>
                <a:latin typeface="Helvetica Rounded" pitchFamily="50" charset="0"/>
              </a:rPr>
              <a:t>Jepang</a:t>
            </a:r>
            <a:endParaRPr lang="en-US" sz="3600" dirty="0">
              <a:solidFill>
                <a:schemeClr val="tx1">
                  <a:lumMod val="65000"/>
                  <a:lumOff val="35000"/>
                </a:schemeClr>
              </a:solidFill>
              <a:latin typeface="Helvetica Rounded" pitchFamily="50" charset="0"/>
            </a:endParaRPr>
          </a:p>
        </p:txBody>
      </p:sp>
    </p:spTree>
    <p:extLst>
      <p:ext uri="{BB962C8B-B14F-4D97-AF65-F5344CB8AC3E}">
        <p14:creationId xmlns:p14="http://schemas.microsoft.com/office/powerpoint/2010/main" val="378773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par>
                                <p:cTn id="7" presetID="42" presetClass="entr" presetSubtype="0" fill="hold" grpId="0"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10" presetClass="entr" presetSubtype="0" fill="hold" grpId="0" nodeType="withEffect">
                                  <p:stCondLst>
                                    <p:cond delay="9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 presetClass="entr" presetSubtype="0" fill="hold" nodeType="withEffect">
                                  <p:stCondLst>
                                    <p:cond delay="9000"/>
                                  </p:stCondLst>
                                  <p:childTnLst>
                                    <p:set>
                                      <p:cBhvr>
                                        <p:cTn id="16" dur="1" fill="hold">
                                          <p:stCondLst>
                                            <p:cond delay="0"/>
                                          </p:stCondLst>
                                        </p:cTn>
                                        <p:tgtEl>
                                          <p:spTgt spid="10"/>
                                        </p:tgtEl>
                                        <p:attrNameLst>
                                          <p:attrName>style.visibility</p:attrName>
                                        </p:attrNameLst>
                                      </p:cBhvr>
                                      <p:to>
                                        <p:strVal val="visible"/>
                                      </p:to>
                                    </p:set>
                                  </p:childTnLst>
                                </p:cTn>
                              </p:par>
                              <p:par>
                                <p:cTn id="17" presetID="42" presetClass="exit" presetSubtype="0" fill="hold" grpId="0" nodeType="withEffect">
                                  <p:stCondLst>
                                    <p:cond delay="2000"/>
                                  </p:stCondLst>
                                  <p:childTnLst>
                                    <p:animEffect transition="out" filter="fade">
                                      <p:cBhvr>
                                        <p:cTn id="18" dur="1000"/>
                                        <p:tgtEl>
                                          <p:spTgt spid="8"/>
                                        </p:tgtEl>
                                      </p:cBhvr>
                                    </p:animEffect>
                                    <p:anim calcmode="lin" valueType="num">
                                      <p:cBhvr>
                                        <p:cTn id="19" dur="1000"/>
                                        <p:tgtEl>
                                          <p:spTgt spid="8"/>
                                        </p:tgtEl>
                                        <p:attrNameLst>
                                          <p:attrName>ppt_x</p:attrName>
                                        </p:attrNameLst>
                                      </p:cBhvr>
                                      <p:tavLst>
                                        <p:tav tm="0">
                                          <p:val>
                                            <p:strVal val="ppt_x"/>
                                          </p:val>
                                        </p:tav>
                                        <p:tav tm="100000">
                                          <p:val>
                                            <p:strVal val="ppt_x"/>
                                          </p:val>
                                        </p:tav>
                                      </p:tavLst>
                                    </p:anim>
                                    <p:anim calcmode="lin" valueType="num">
                                      <p:cBhvr>
                                        <p:cTn id="20" dur="1000"/>
                                        <p:tgtEl>
                                          <p:spTgt spid="8"/>
                                        </p:tgtEl>
                                        <p:attrNameLst>
                                          <p:attrName>ppt_y</p:attrName>
                                        </p:attrNameLst>
                                      </p:cBhvr>
                                      <p:tavLst>
                                        <p:tav tm="0">
                                          <p:val>
                                            <p:strVal val="ppt_y"/>
                                          </p:val>
                                        </p:tav>
                                        <p:tav tm="100000">
                                          <p:val>
                                            <p:strVal val="ppt_y+.1"/>
                                          </p:val>
                                        </p:tav>
                                      </p:tavLst>
                                    </p:anim>
                                    <p:set>
                                      <p:cBhvr>
                                        <p:cTn id="21"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P spid="9"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7"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
        <p:nvSpPr>
          <p:cNvPr id="11" name="Rectangle 10"/>
          <p:cNvSpPr/>
          <p:nvPr/>
        </p:nvSpPr>
        <p:spPr>
          <a:xfrm>
            <a:off x="4003659" y="1371600"/>
            <a:ext cx="7699849" cy="646331"/>
          </a:xfrm>
          <a:prstGeom prst="rect">
            <a:avLst/>
          </a:prstGeom>
        </p:spPr>
        <p:txBody>
          <a:bodyPr wrap="square">
            <a:spAutoFit/>
          </a:bodyPr>
          <a:lstStyle/>
          <a:p>
            <a:pPr algn="ctr"/>
            <a:r>
              <a:rPr lang="id-ID" sz="3600" dirty="0">
                <a:solidFill>
                  <a:schemeClr val="bg1"/>
                </a:solidFill>
                <a:latin typeface="Helvetica Rounded" pitchFamily="50" charset="0"/>
              </a:rPr>
              <a:t>Berita </a:t>
            </a:r>
            <a:r>
              <a:rPr lang="id-ID" sz="3600" dirty="0" smtClean="0">
                <a:solidFill>
                  <a:schemeClr val="bg1"/>
                </a:solidFill>
                <a:latin typeface="Helvetica Rounded" pitchFamily="50" charset="0"/>
              </a:rPr>
              <a:t>Kekalahan Jepang</a:t>
            </a:r>
            <a:endParaRPr lang="en-US" sz="3600" dirty="0">
              <a:solidFill>
                <a:schemeClr val="bg1"/>
              </a:solidFill>
              <a:latin typeface="Helvetica Rounded" pitchFamily="50" charset="0"/>
            </a:endParaRPr>
          </a:p>
        </p:txBody>
      </p:sp>
      <p:sp>
        <p:nvSpPr>
          <p:cNvPr id="12" name="Rectangle 11"/>
          <p:cNvSpPr/>
          <p:nvPr/>
        </p:nvSpPr>
        <p:spPr>
          <a:xfrm>
            <a:off x="4003659" y="2756169"/>
            <a:ext cx="7680667" cy="1323439"/>
          </a:xfrm>
          <a:prstGeom prst="rect">
            <a:avLst/>
          </a:prstGeom>
        </p:spPr>
        <p:txBody>
          <a:bodyPr wrap="square">
            <a:spAutoFit/>
          </a:bodyPr>
          <a:lstStyle/>
          <a:p>
            <a:r>
              <a:rPr lang="en-US" sz="2000" dirty="0" err="1">
                <a:solidFill>
                  <a:schemeClr val="bg1"/>
                </a:solidFill>
              </a:rPr>
              <a:t>Sutan</a:t>
            </a:r>
            <a:r>
              <a:rPr lang="en-US" sz="2000" dirty="0">
                <a:solidFill>
                  <a:schemeClr val="bg1"/>
                </a:solidFill>
              </a:rPr>
              <a:t> </a:t>
            </a:r>
            <a:r>
              <a:rPr lang="en-US" sz="2000" dirty="0" err="1">
                <a:solidFill>
                  <a:schemeClr val="bg1"/>
                </a:solidFill>
              </a:rPr>
              <a:t>Syahrir</a:t>
            </a:r>
            <a:r>
              <a:rPr lang="en-US" sz="2000" dirty="0">
                <a:solidFill>
                  <a:schemeClr val="bg1"/>
                </a:solidFill>
              </a:rPr>
              <a:t> </a:t>
            </a:r>
            <a:r>
              <a:rPr lang="en-US" sz="2000" dirty="0" err="1">
                <a:solidFill>
                  <a:schemeClr val="bg1"/>
                </a:solidFill>
              </a:rPr>
              <a:t>segera</a:t>
            </a:r>
            <a:r>
              <a:rPr lang="en-US" sz="2000" dirty="0">
                <a:solidFill>
                  <a:schemeClr val="bg1"/>
                </a:solidFill>
              </a:rPr>
              <a:t> </a:t>
            </a:r>
            <a:r>
              <a:rPr lang="en-US" sz="2000" dirty="0" err="1">
                <a:solidFill>
                  <a:schemeClr val="bg1"/>
                </a:solidFill>
              </a:rPr>
              <a:t>menemui</a:t>
            </a:r>
            <a:r>
              <a:rPr lang="en-US" sz="2000" dirty="0">
                <a:solidFill>
                  <a:schemeClr val="bg1"/>
                </a:solidFill>
              </a:rPr>
              <a:t> Ir. </a:t>
            </a:r>
            <a:r>
              <a:rPr lang="en-US" sz="2000" dirty="0" err="1">
                <a:solidFill>
                  <a:schemeClr val="bg1"/>
                </a:solidFill>
              </a:rPr>
              <a:t>Soekarno</a:t>
            </a:r>
            <a:r>
              <a:rPr lang="en-US" sz="2000" dirty="0">
                <a:solidFill>
                  <a:schemeClr val="bg1"/>
                </a:solidFill>
              </a:rPr>
              <a:t> </a:t>
            </a:r>
            <a:r>
              <a:rPr lang="en-US" sz="2000" dirty="0" err="1">
                <a:solidFill>
                  <a:schemeClr val="bg1"/>
                </a:solidFill>
              </a:rPr>
              <a:t>dan</a:t>
            </a:r>
            <a:r>
              <a:rPr lang="en-US" sz="2000" dirty="0">
                <a:solidFill>
                  <a:schemeClr val="bg1"/>
                </a:solidFill>
              </a:rPr>
              <a:t> Drs. </a:t>
            </a:r>
            <a:r>
              <a:rPr lang="en-US" sz="2000" dirty="0" err="1">
                <a:solidFill>
                  <a:schemeClr val="bg1"/>
                </a:solidFill>
              </a:rPr>
              <a:t>Moh</a:t>
            </a:r>
            <a:r>
              <a:rPr lang="en-US" sz="2000" dirty="0">
                <a:solidFill>
                  <a:schemeClr val="bg1"/>
                </a:solidFill>
              </a:rPr>
              <a:t>. </a:t>
            </a:r>
            <a:r>
              <a:rPr lang="en-US" sz="2000" dirty="0" err="1">
                <a:solidFill>
                  <a:schemeClr val="bg1"/>
                </a:solidFill>
              </a:rPr>
              <a:t>Hatta</a:t>
            </a:r>
            <a:r>
              <a:rPr lang="en-US" sz="2000" dirty="0">
                <a:solidFill>
                  <a:schemeClr val="bg1"/>
                </a:solidFill>
              </a:rPr>
              <a:t>, </a:t>
            </a:r>
            <a:r>
              <a:rPr lang="en-US" sz="2000" dirty="0" err="1">
                <a:solidFill>
                  <a:schemeClr val="bg1"/>
                </a:solidFill>
              </a:rPr>
              <a:t>dan</a:t>
            </a:r>
            <a:r>
              <a:rPr lang="en-US" sz="2000" dirty="0">
                <a:solidFill>
                  <a:schemeClr val="bg1"/>
                </a:solidFill>
              </a:rPr>
              <a:t> </a:t>
            </a:r>
            <a:r>
              <a:rPr lang="en-US" sz="2000" dirty="0" err="1">
                <a:solidFill>
                  <a:schemeClr val="bg1"/>
                </a:solidFill>
              </a:rPr>
              <a:t>terus</a:t>
            </a:r>
            <a:r>
              <a:rPr lang="en-US" sz="2000" dirty="0">
                <a:solidFill>
                  <a:schemeClr val="bg1"/>
                </a:solidFill>
              </a:rPr>
              <a:t> </a:t>
            </a:r>
            <a:r>
              <a:rPr lang="en-US" sz="2000" dirty="0" err="1">
                <a:solidFill>
                  <a:schemeClr val="bg1"/>
                </a:solidFill>
              </a:rPr>
              <a:t>mendesak</a:t>
            </a:r>
            <a:r>
              <a:rPr lang="en-US" sz="2000" dirty="0">
                <a:solidFill>
                  <a:schemeClr val="bg1"/>
                </a:solidFill>
              </a:rPr>
              <a:t> agar </a:t>
            </a:r>
            <a:r>
              <a:rPr lang="en-US" sz="2000" dirty="0" err="1">
                <a:solidFill>
                  <a:schemeClr val="bg1"/>
                </a:solidFill>
              </a:rPr>
              <a:t>kemerdekaan</a:t>
            </a:r>
            <a:r>
              <a:rPr lang="en-US" sz="2000" dirty="0">
                <a:solidFill>
                  <a:schemeClr val="bg1"/>
                </a:solidFill>
              </a:rPr>
              <a:t> Indonesia </a:t>
            </a:r>
            <a:r>
              <a:rPr lang="en-US" sz="2000" dirty="0" err="1">
                <a:solidFill>
                  <a:schemeClr val="bg1"/>
                </a:solidFill>
              </a:rPr>
              <a:t>segera</a:t>
            </a:r>
            <a:r>
              <a:rPr lang="en-US" sz="2000" dirty="0">
                <a:solidFill>
                  <a:schemeClr val="bg1"/>
                </a:solidFill>
              </a:rPr>
              <a:t> </a:t>
            </a:r>
            <a:r>
              <a:rPr lang="en-US" sz="2000" dirty="0" err="1">
                <a:solidFill>
                  <a:schemeClr val="bg1"/>
                </a:solidFill>
              </a:rPr>
              <a:t>diproklamasikan</a:t>
            </a:r>
            <a:r>
              <a:rPr lang="en-US" sz="2000" dirty="0">
                <a:solidFill>
                  <a:schemeClr val="bg1"/>
                </a:solidFill>
              </a:rPr>
              <a:t>. </a:t>
            </a:r>
            <a:r>
              <a:rPr lang="en-US" sz="2000" dirty="0" err="1">
                <a:solidFill>
                  <a:schemeClr val="bg1"/>
                </a:solidFill>
              </a:rPr>
              <a:t>Namun</a:t>
            </a:r>
            <a:r>
              <a:rPr lang="en-US" sz="2000" dirty="0">
                <a:solidFill>
                  <a:schemeClr val="bg1"/>
                </a:solidFill>
              </a:rPr>
              <a:t> </a:t>
            </a:r>
            <a:r>
              <a:rPr lang="en-US" sz="2000" dirty="0" err="1">
                <a:solidFill>
                  <a:schemeClr val="bg1"/>
                </a:solidFill>
              </a:rPr>
              <a:t>dengan</a:t>
            </a:r>
            <a:r>
              <a:rPr lang="en-US" sz="2000" dirty="0">
                <a:solidFill>
                  <a:schemeClr val="bg1"/>
                </a:solidFill>
              </a:rPr>
              <a:t> </a:t>
            </a:r>
            <a:r>
              <a:rPr lang="en-US" sz="2000" dirty="0" err="1">
                <a:solidFill>
                  <a:schemeClr val="bg1"/>
                </a:solidFill>
              </a:rPr>
              <a:t>berbagai</a:t>
            </a:r>
            <a:r>
              <a:rPr lang="en-US" sz="2000" dirty="0">
                <a:solidFill>
                  <a:schemeClr val="bg1"/>
                </a:solidFill>
              </a:rPr>
              <a:t> </a:t>
            </a:r>
            <a:r>
              <a:rPr lang="en-US" sz="2000" dirty="0" err="1">
                <a:solidFill>
                  <a:schemeClr val="bg1"/>
                </a:solidFill>
              </a:rPr>
              <a:t>pertimbangan</a:t>
            </a:r>
            <a:r>
              <a:rPr lang="en-US" sz="2000" dirty="0">
                <a:solidFill>
                  <a:schemeClr val="bg1"/>
                </a:solidFill>
              </a:rPr>
              <a:t> </a:t>
            </a:r>
            <a:r>
              <a:rPr lang="en-US" sz="2000" dirty="0" err="1">
                <a:solidFill>
                  <a:schemeClr val="bg1"/>
                </a:solidFill>
              </a:rPr>
              <a:t>Soekarno</a:t>
            </a:r>
            <a:r>
              <a:rPr lang="en-US" sz="2000" dirty="0">
                <a:solidFill>
                  <a:schemeClr val="bg1"/>
                </a:solidFill>
              </a:rPr>
              <a:t> </a:t>
            </a:r>
            <a:r>
              <a:rPr lang="en-US" sz="2000" dirty="0" err="1">
                <a:solidFill>
                  <a:schemeClr val="bg1"/>
                </a:solidFill>
              </a:rPr>
              <a:t>menolak</a:t>
            </a:r>
            <a:r>
              <a:rPr lang="en-US" sz="2000" dirty="0">
                <a:solidFill>
                  <a:schemeClr val="bg1"/>
                </a:solidFill>
              </a:rPr>
              <a:t> </a:t>
            </a:r>
            <a:r>
              <a:rPr lang="en-US" sz="2000" dirty="0" err="1">
                <a:solidFill>
                  <a:schemeClr val="bg1"/>
                </a:solidFill>
              </a:rPr>
              <a:t>usulan</a:t>
            </a:r>
            <a:r>
              <a:rPr lang="en-US" sz="2000" dirty="0">
                <a:solidFill>
                  <a:schemeClr val="bg1"/>
                </a:solidFill>
              </a:rPr>
              <a:t> </a:t>
            </a:r>
            <a:r>
              <a:rPr lang="en-US" sz="2000" dirty="0" err="1">
                <a:solidFill>
                  <a:schemeClr val="bg1"/>
                </a:solidFill>
              </a:rPr>
              <a:t>tersebut</a:t>
            </a:r>
            <a:r>
              <a:rPr lang="en-US" sz="2000" dirty="0">
                <a:solidFill>
                  <a:schemeClr val="bg1"/>
                </a:solidFill>
              </a:rPr>
              <a:t>.</a:t>
            </a:r>
          </a:p>
        </p:txBody>
      </p:sp>
    </p:spTree>
    <p:extLst>
      <p:ext uri="{BB962C8B-B14F-4D97-AF65-F5344CB8AC3E}">
        <p14:creationId xmlns:p14="http://schemas.microsoft.com/office/powerpoint/2010/main" val="52112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 </a:t>
            </a:r>
            <a:endParaRPr lang="en-US" dirty="0"/>
          </a:p>
        </p:txBody>
      </p:sp>
      <p:pic>
        <p:nvPicPr>
          <p:cNvPr id="5" name="Soekarn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6" cy="6858000"/>
          </a:xfrm>
        </p:spPr>
      </p:pic>
      <p:sp>
        <p:nvSpPr>
          <p:cNvPr id="6" name="Oval Callout 5"/>
          <p:cNvSpPr/>
          <p:nvPr/>
        </p:nvSpPr>
        <p:spPr>
          <a:xfrm>
            <a:off x="1283514" y="143452"/>
            <a:ext cx="3918469" cy="2178302"/>
          </a:xfrm>
          <a:prstGeom prst="wedgeEllipseCallout">
            <a:avLst>
              <a:gd name="adj1" fmla="val 44792"/>
              <a:gd name="adj2" fmla="val 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Bung </a:t>
            </a:r>
            <a:r>
              <a:rPr lang="en-US" sz="1600" dirty="0" err="1" smtClean="0">
                <a:solidFill>
                  <a:schemeClr val="bg1"/>
                </a:solidFill>
              </a:rPr>
              <a:t>Karno</a:t>
            </a:r>
            <a:r>
              <a:rPr lang="en-US" sz="1600" dirty="0" smtClean="0">
                <a:solidFill>
                  <a:schemeClr val="bg1"/>
                </a:solidFill>
              </a:rPr>
              <a:t>, </a:t>
            </a:r>
            <a:r>
              <a:rPr lang="en-US" sz="1600" dirty="0" err="1" smtClean="0">
                <a:solidFill>
                  <a:schemeClr val="bg1"/>
                </a:solidFill>
              </a:rPr>
              <a:t>aku</a:t>
            </a:r>
            <a:r>
              <a:rPr lang="en-US" sz="1600" dirty="0" smtClean="0">
                <a:solidFill>
                  <a:schemeClr val="bg1"/>
                </a:solidFill>
              </a:rPr>
              <a:t> </a:t>
            </a:r>
            <a:r>
              <a:rPr lang="en-US" sz="1600" dirty="0" err="1" smtClean="0">
                <a:solidFill>
                  <a:schemeClr val="bg1"/>
                </a:solidFill>
              </a:rPr>
              <a:t>mendengar</a:t>
            </a:r>
            <a:r>
              <a:rPr lang="en-US" sz="1600" dirty="0" smtClean="0">
                <a:solidFill>
                  <a:schemeClr val="bg1"/>
                </a:solidFill>
              </a:rPr>
              <a:t> </a:t>
            </a:r>
            <a:r>
              <a:rPr lang="en-US" sz="1600" dirty="0" err="1" smtClean="0">
                <a:solidFill>
                  <a:schemeClr val="bg1"/>
                </a:solidFill>
              </a:rPr>
              <a:t>berita</a:t>
            </a:r>
            <a:r>
              <a:rPr lang="en-US" sz="1600" dirty="0" smtClean="0">
                <a:solidFill>
                  <a:schemeClr val="bg1"/>
                </a:solidFill>
              </a:rPr>
              <a:t> </a:t>
            </a:r>
            <a:r>
              <a:rPr lang="en-US" sz="1600" dirty="0" err="1" smtClean="0">
                <a:solidFill>
                  <a:schemeClr val="bg1"/>
                </a:solidFill>
              </a:rPr>
              <a:t>kal</a:t>
            </a:r>
            <a:r>
              <a:rPr lang="id-ID" sz="1600" dirty="0" smtClean="0">
                <a:solidFill>
                  <a:schemeClr val="bg1"/>
                </a:solidFill>
              </a:rPr>
              <a:t>a</a:t>
            </a:r>
            <a:r>
              <a:rPr lang="en-US" sz="1600" dirty="0" smtClean="0">
                <a:solidFill>
                  <a:schemeClr val="bg1"/>
                </a:solidFill>
              </a:rPr>
              <a:t>u</a:t>
            </a:r>
            <a:r>
              <a:rPr lang="id-ID" sz="1600" dirty="0" smtClean="0">
                <a:solidFill>
                  <a:schemeClr val="bg1"/>
                </a:solidFill>
              </a:rPr>
              <a:t> J</a:t>
            </a:r>
            <a:r>
              <a:rPr lang="en-US" sz="1600" dirty="0" err="1" smtClean="0">
                <a:solidFill>
                  <a:schemeClr val="bg1"/>
                </a:solidFill>
              </a:rPr>
              <a:t>epang</a:t>
            </a:r>
            <a:r>
              <a:rPr lang="en-US" sz="1600" dirty="0" smtClean="0">
                <a:solidFill>
                  <a:schemeClr val="bg1"/>
                </a:solidFill>
              </a:rPr>
              <a:t> </a:t>
            </a:r>
            <a:r>
              <a:rPr lang="en-US" sz="1600" dirty="0" err="1" smtClean="0">
                <a:solidFill>
                  <a:schemeClr val="bg1"/>
                </a:solidFill>
              </a:rPr>
              <a:t>sudah</a:t>
            </a:r>
            <a:r>
              <a:rPr lang="en-US" sz="1600" dirty="0" smtClean="0">
                <a:solidFill>
                  <a:schemeClr val="bg1"/>
                </a:solidFill>
              </a:rPr>
              <a:t> </a:t>
            </a:r>
            <a:r>
              <a:rPr lang="en-US" sz="1600" dirty="0" err="1" smtClean="0">
                <a:solidFill>
                  <a:schemeClr val="bg1"/>
                </a:solidFill>
              </a:rPr>
              <a:t>mengakui</a:t>
            </a:r>
            <a:r>
              <a:rPr lang="en-US" sz="1600" dirty="0" smtClean="0">
                <a:solidFill>
                  <a:schemeClr val="bg1"/>
                </a:solidFill>
              </a:rPr>
              <a:t> </a:t>
            </a:r>
            <a:r>
              <a:rPr lang="en-US" sz="1600" dirty="0" err="1" smtClean="0">
                <a:solidFill>
                  <a:schemeClr val="bg1"/>
                </a:solidFill>
              </a:rPr>
              <a:t>kekalahannya</a:t>
            </a:r>
            <a:r>
              <a:rPr lang="en-US" sz="1600" dirty="0" smtClean="0">
                <a:solidFill>
                  <a:schemeClr val="bg1"/>
                </a:solidFill>
              </a:rPr>
              <a:t> </a:t>
            </a:r>
            <a:r>
              <a:rPr lang="en-US" sz="1600" dirty="0" err="1" smtClean="0">
                <a:solidFill>
                  <a:schemeClr val="bg1"/>
                </a:solidFill>
              </a:rPr>
              <a:t>terhadap</a:t>
            </a:r>
            <a:r>
              <a:rPr lang="en-US" sz="1600" dirty="0" smtClean="0">
                <a:solidFill>
                  <a:schemeClr val="bg1"/>
                </a:solidFill>
              </a:rPr>
              <a:t> </a:t>
            </a:r>
            <a:r>
              <a:rPr lang="en-US" sz="1600" dirty="0" err="1" smtClean="0">
                <a:solidFill>
                  <a:schemeClr val="bg1"/>
                </a:solidFill>
              </a:rPr>
              <a:t>sekutu</a:t>
            </a:r>
            <a:r>
              <a:rPr lang="en-US" sz="1600" dirty="0" smtClean="0">
                <a:solidFill>
                  <a:schemeClr val="bg1"/>
                </a:solidFill>
              </a:rPr>
              <a:t>. </a:t>
            </a:r>
            <a:r>
              <a:rPr lang="en-US" sz="1600" dirty="0" err="1" smtClean="0">
                <a:solidFill>
                  <a:schemeClr val="bg1"/>
                </a:solidFill>
              </a:rPr>
              <a:t>Bagaimana</a:t>
            </a:r>
            <a:r>
              <a:rPr lang="en-US" sz="1600" dirty="0" smtClean="0">
                <a:solidFill>
                  <a:schemeClr val="bg1"/>
                </a:solidFill>
              </a:rPr>
              <a:t> </a:t>
            </a:r>
            <a:r>
              <a:rPr lang="en-US" sz="1600" dirty="0" err="1" smtClean="0">
                <a:solidFill>
                  <a:schemeClr val="bg1"/>
                </a:solidFill>
              </a:rPr>
              <a:t>kal</a:t>
            </a:r>
            <a:r>
              <a:rPr lang="id-ID" sz="1600" dirty="0" smtClean="0">
                <a:solidFill>
                  <a:schemeClr val="bg1"/>
                </a:solidFill>
              </a:rPr>
              <a:t>au</a:t>
            </a:r>
            <a:r>
              <a:rPr lang="en-US" sz="1600" dirty="0" smtClean="0">
                <a:solidFill>
                  <a:schemeClr val="bg1"/>
                </a:solidFill>
              </a:rPr>
              <a:t> </a:t>
            </a:r>
            <a:r>
              <a:rPr lang="en-US" sz="1600" dirty="0" err="1" smtClean="0">
                <a:solidFill>
                  <a:schemeClr val="bg1"/>
                </a:solidFill>
              </a:rPr>
              <a:t>kita</a:t>
            </a:r>
            <a:r>
              <a:rPr lang="en-US" sz="1600" dirty="0" smtClean="0">
                <a:solidFill>
                  <a:schemeClr val="bg1"/>
                </a:solidFill>
              </a:rPr>
              <a:t> </a:t>
            </a:r>
            <a:r>
              <a:rPr lang="en-US" sz="1600" dirty="0" err="1" smtClean="0">
                <a:solidFill>
                  <a:schemeClr val="bg1"/>
                </a:solidFill>
              </a:rPr>
              <a:t>segera</a:t>
            </a:r>
            <a:r>
              <a:rPr lang="en-US" sz="1600" dirty="0" smtClean="0">
                <a:solidFill>
                  <a:schemeClr val="bg1"/>
                </a:solidFill>
              </a:rPr>
              <a:t> </a:t>
            </a:r>
            <a:r>
              <a:rPr lang="en-US" sz="1600" dirty="0" err="1" smtClean="0">
                <a:solidFill>
                  <a:schemeClr val="bg1"/>
                </a:solidFill>
              </a:rPr>
              <a:t>memproklamasikan</a:t>
            </a:r>
            <a:r>
              <a:rPr lang="en-US" sz="1600" dirty="0" smtClean="0">
                <a:solidFill>
                  <a:schemeClr val="bg1"/>
                </a:solidFill>
              </a:rPr>
              <a:t> </a:t>
            </a:r>
            <a:r>
              <a:rPr lang="en-US" sz="1600" dirty="0" err="1" smtClean="0">
                <a:solidFill>
                  <a:schemeClr val="bg1"/>
                </a:solidFill>
              </a:rPr>
              <a:t>kemerdekaan</a:t>
            </a:r>
            <a:endParaRPr lang="id-ID" sz="1600" dirty="0">
              <a:solidFill>
                <a:schemeClr val="bg1"/>
              </a:solidFill>
            </a:endParaRPr>
          </a:p>
        </p:txBody>
      </p:sp>
      <p:sp>
        <p:nvSpPr>
          <p:cNvPr id="7" name="Oval Callout 6"/>
          <p:cNvSpPr/>
          <p:nvPr/>
        </p:nvSpPr>
        <p:spPr>
          <a:xfrm>
            <a:off x="7629332" y="365125"/>
            <a:ext cx="3321455" cy="2178302"/>
          </a:xfrm>
          <a:prstGeom prst="wedgeEllipseCallout">
            <a:avLst>
              <a:gd name="adj1" fmla="val -27989"/>
              <a:gd name="adj2" fmla="val 582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rPr>
              <a:t>Maaf</a:t>
            </a:r>
            <a:r>
              <a:rPr lang="en-US" dirty="0" smtClean="0">
                <a:solidFill>
                  <a:schemeClr val="bg1"/>
                </a:solidFill>
              </a:rPr>
              <a:t>, Bung </a:t>
            </a:r>
            <a:r>
              <a:rPr lang="en-US" dirty="0" err="1" smtClean="0">
                <a:solidFill>
                  <a:schemeClr val="bg1"/>
                </a:solidFill>
              </a:rPr>
              <a:t>Syahrir</a:t>
            </a:r>
            <a:r>
              <a:rPr lang="en-US" dirty="0" smtClean="0">
                <a:solidFill>
                  <a:schemeClr val="bg1"/>
                </a:solidFill>
              </a:rPr>
              <a:t>. Kita </a:t>
            </a:r>
            <a:r>
              <a:rPr lang="en-US" dirty="0" err="1" smtClean="0">
                <a:solidFill>
                  <a:schemeClr val="bg1"/>
                </a:solidFill>
              </a:rPr>
              <a:t>harus</a:t>
            </a:r>
            <a:r>
              <a:rPr lang="en-US" dirty="0" smtClean="0">
                <a:solidFill>
                  <a:schemeClr val="bg1"/>
                </a:solidFill>
              </a:rPr>
              <a:t> </a:t>
            </a:r>
            <a:r>
              <a:rPr lang="en-US" dirty="0" err="1" smtClean="0">
                <a:solidFill>
                  <a:schemeClr val="bg1"/>
                </a:solidFill>
              </a:rPr>
              <a:t>bermusyawarah</a:t>
            </a:r>
            <a:r>
              <a:rPr lang="en-US" dirty="0" smtClean="0">
                <a:solidFill>
                  <a:schemeClr val="bg1"/>
                </a:solidFill>
              </a:rPr>
              <a:t> </a:t>
            </a:r>
            <a:r>
              <a:rPr lang="en-US" dirty="0" err="1" smtClean="0">
                <a:solidFill>
                  <a:schemeClr val="bg1"/>
                </a:solidFill>
              </a:rPr>
              <a:t>dulu</a:t>
            </a:r>
            <a:r>
              <a:rPr lang="en-US" dirty="0" smtClean="0">
                <a:solidFill>
                  <a:schemeClr val="bg1"/>
                </a:solidFill>
              </a:rPr>
              <a:t> </a:t>
            </a:r>
            <a:r>
              <a:rPr lang="en-US" dirty="0" err="1" smtClean="0">
                <a:solidFill>
                  <a:schemeClr val="bg1"/>
                </a:solidFill>
              </a:rPr>
              <a:t>dengan</a:t>
            </a:r>
            <a:r>
              <a:rPr lang="en-US" dirty="0" smtClean="0">
                <a:solidFill>
                  <a:schemeClr val="bg1"/>
                </a:solidFill>
              </a:rPr>
              <a:t> PPKI </a:t>
            </a:r>
            <a:r>
              <a:rPr lang="en-US" dirty="0" err="1" smtClean="0">
                <a:solidFill>
                  <a:schemeClr val="bg1"/>
                </a:solidFill>
              </a:rPr>
              <a:t>lainnya</a:t>
            </a:r>
            <a:r>
              <a:rPr lang="en-US" dirty="0" smtClean="0">
                <a:solidFill>
                  <a:schemeClr val="bg1"/>
                </a:solidFill>
              </a:rPr>
              <a:t>.</a:t>
            </a:r>
            <a:endParaRPr lang="id-ID" dirty="0">
              <a:solidFill>
                <a:schemeClr val="bg1"/>
              </a:solidFill>
            </a:endParaRPr>
          </a:p>
        </p:txBody>
      </p:sp>
      <p:pic>
        <p:nvPicPr>
          <p:cNvPr id="9" name="Picture 8">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pic>
        <p:nvPicPr>
          <p:cNvPr id="10" name="Picture 9">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spTree>
    <p:extLst>
      <p:ext uri="{BB962C8B-B14F-4D97-AF65-F5344CB8AC3E}">
        <p14:creationId xmlns:p14="http://schemas.microsoft.com/office/powerpoint/2010/main" val="4780259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par>
                                <p:cTn id="7" presetID="10" presetClass="entr" presetSubtype="0" fill="hold" grpId="0" nodeType="withEffect">
                                  <p:stCondLst>
                                    <p:cond delay="90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150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 presetClass="entr" presetSubtype="0" fill="hold" nodeType="withEffect">
                                  <p:stCondLst>
                                    <p:cond delay="1500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500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714403" y="1825625"/>
            <a:ext cx="4763193" cy="4351338"/>
          </a:xfrm>
        </p:spPr>
      </p:pic>
      <p:pic>
        <p:nvPicPr>
          <p:cNvPr id="8" name="UI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9" name="Picture 8">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98227" y="270531"/>
            <a:ext cx="830538" cy="830538"/>
          </a:xfrm>
          <a:prstGeom prst="rect">
            <a:avLst/>
          </a:prstGeom>
        </p:spPr>
      </p:pic>
      <p:pic>
        <p:nvPicPr>
          <p:cNvPr id="10" name="Picture 9">
            <a:hlinkClick r:id="rId8"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305537" y="270531"/>
            <a:ext cx="830538" cy="830538"/>
          </a:xfrm>
          <a:prstGeom prst="rect">
            <a:avLst/>
          </a:prstGeom>
        </p:spPr>
      </p:pic>
      <p:sp>
        <p:nvSpPr>
          <p:cNvPr id="11" name="Rectangle 10"/>
          <p:cNvSpPr/>
          <p:nvPr/>
        </p:nvSpPr>
        <p:spPr>
          <a:xfrm>
            <a:off x="4003659" y="1371600"/>
            <a:ext cx="7699849" cy="646331"/>
          </a:xfrm>
          <a:prstGeom prst="rect">
            <a:avLst/>
          </a:prstGeom>
        </p:spPr>
        <p:txBody>
          <a:bodyPr wrap="square">
            <a:spAutoFit/>
          </a:bodyPr>
          <a:lstStyle/>
          <a:p>
            <a:pPr algn="ctr"/>
            <a:r>
              <a:rPr lang="id-ID" sz="3600" dirty="0" smtClean="0">
                <a:solidFill>
                  <a:schemeClr val="bg1"/>
                </a:solidFill>
                <a:latin typeface="Helvetica Rounded" pitchFamily="50" charset="0"/>
              </a:rPr>
              <a:t>Peristiwa di Rengasdengklok</a:t>
            </a:r>
            <a:endParaRPr lang="en-US" sz="3600" dirty="0">
              <a:solidFill>
                <a:schemeClr val="bg1"/>
              </a:solidFill>
              <a:latin typeface="Helvetica Rounded" pitchFamily="50" charset="0"/>
            </a:endParaRPr>
          </a:p>
        </p:txBody>
      </p:sp>
      <p:sp>
        <p:nvSpPr>
          <p:cNvPr id="12" name="Rectangle 11"/>
          <p:cNvSpPr/>
          <p:nvPr/>
        </p:nvSpPr>
        <p:spPr>
          <a:xfrm>
            <a:off x="4003659" y="2756169"/>
            <a:ext cx="7680667" cy="1015663"/>
          </a:xfrm>
          <a:prstGeom prst="rect">
            <a:avLst/>
          </a:prstGeom>
        </p:spPr>
        <p:txBody>
          <a:bodyPr wrap="square">
            <a:spAutoFit/>
          </a:bodyPr>
          <a:lstStyle/>
          <a:p>
            <a:pPr algn="just"/>
            <a:r>
              <a:rPr lang="id-ID" sz="2000" dirty="0">
                <a:solidFill>
                  <a:schemeClr val="bg1">
                    <a:lumMod val="95000"/>
                  </a:schemeClr>
                </a:solidFill>
              </a:rPr>
              <a:t>Setelah mendapat penolakan dari Ir. Soekarno, golongan muda kemudian mengadakan pertemuan di Gedung Bakteriologi di Jalan Pegangsaan. </a:t>
            </a:r>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03659" y="4001294"/>
            <a:ext cx="1419303" cy="1419303"/>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63649" y="4064924"/>
            <a:ext cx="1483988" cy="1355673"/>
          </a:xfrm>
          <a:prstGeom prst="rect">
            <a:avLst/>
          </a:prstGeom>
        </p:spPr>
      </p:pic>
    </p:spTree>
    <p:extLst>
      <p:ext uri="{BB962C8B-B14F-4D97-AF65-F5344CB8AC3E}">
        <p14:creationId xmlns:p14="http://schemas.microsoft.com/office/powerpoint/2010/main" val="328107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53" fill="hold"/>
                                        <p:tgtEl>
                                          <p:spTgt spid="8"/>
                                        </p:tgtEl>
                                      </p:cBhvr>
                                    </p:cmd>
                                  </p:childTnLst>
                                </p:cTn>
                              </p:par>
                              <p:par>
                                <p:cTn id="7" presetID="42" presetClass="entr" presetSubtype="0" fill="hold" grpId="0" nodeType="withEffect">
                                  <p:stCondLst>
                                    <p:cond delay="1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repeatCount="indefinite" fill="hold" display="0">
                  <p:stCondLst>
                    <p:cond delay="indefinite"/>
                  </p:stCondLst>
                </p:cTn>
                <p:tgtEl>
                  <p:spTgt spid="8"/>
                </p:tgtEl>
              </p:cMediaNode>
            </p:video>
          </p:childTnLst>
        </p:cTn>
      </p:par>
    </p:tnLst>
    <p:bldLst>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7861</TotalTime>
  <Words>969</Words>
  <Application>Microsoft Office PowerPoint</Application>
  <PresentationFormat>Widescreen</PresentationFormat>
  <Paragraphs>114</Paragraphs>
  <Slides>35</Slides>
  <Notes>0</Notes>
  <HiddenSlides>0</HiddenSlides>
  <MMClips>32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Helvetica Rounded</vt:lpstr>
      <vt:lpstr>Uni Sans Heavy CAPS</vt:lpstr>
      <vt:lpstr>Office Theme</vt:lpstr>
      <vt:lpstr> </vt:lpstr>
      <vt:lpstr>PowerPoint Presentation</vt:lpstr>
      <vt:lpstr>PowerPoint Presentation</vt:lpstr>
      <vt:lpstr>PowerPoint Presentation</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hkldtri</dc:creator>
  <cp:lastModifiedBy>Haikal Danung Trinanda</cp:lastModifiedBy>
  <cp:revision>40</cp:revision>
  <dcterms:created xsi:type="dcterms:W3CDTF">2021-06-19T18:10:43Z</dcterms:created>
  <dcterms:modified xsi:type="dcterms:W3CDTF">2021-07-11T11:44:08Z</dcterms:modified>
</cp:coreProperties>
</file>